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4"/>
  </p:sldMasterIdLst>
  <p:notesMasterIdLst>
    <p:notesMasterId r:id="rId35"/>
  </p:notesMasterIdLst>
  <p:sldIdLst>
    <p:sldId id="278" r:id="rId5"/>
    <p:sldId id="286" r:id="rId6"/>
    <p:sldId id="274" r:id="rId7"/>
    <p:sldId id="283" r:id="rId8"/>
    <p:sldId id="282" r:id="rId9"/>
    <p:sldId id="292" r:id="rId10"/>
    <p:sldId id="291" r:id="rId11"/>
    <p:sldId id="288" r:id="rId12"/>
    <p:sldId id="287" r:id="rId13"/>
    <p:sldId id="294" r:id="rId14"/>
    <p:sldId id="295" r:id="rId15"/>
    <p:sldId id="297" r:id="rId16"/>
    <p:sldId id="298" r:id="rId17"/>
    <p:sldId id="299" r:id="rId18"/>
    <p:sldId id="302" r:id="rId19"/>
    <p:sldId id="301" r:id="rId20"/>
    <p:sldId id="300" r:id="rId21"/>
    <p:sldId id="304" r:id="rId22"/>
    <p:sldId id="305" r:id="rId23"/>
    <p:sldId id="307" r:id="rId24"/>
    <p:sldId id="306" r:id="rId25"/>
    <p:sldId id="293" r:id="rId26"/>
    <p:sldId id="309" r:id="rId27"/>
    <p:sldId id="308" r:id="rId28"/>
    <p:sldId id="296" r:id="rId29"/>
    <p:sldId id="280" r:id="rId30"/>
    <p:sldId id="281" r:id="rId31"/>
    <p:sldId id="269" r:id="rId32"/>
    <p:sldId id="285" r:id="rId33"/>
    <p:sldId id="277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710" autoAdjust="0"/>
  </p:normalViewPr>
  <p:slideViewPr>
    <p:cSldViewPr snapToGrid="0">
      <p:cViewPr varScale="1">
        <p:scale>
          <a:sx n="79" d="100"/>
          <a:sy n="79" d="100"/>
        </p:scale>
        <p:origin x="8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206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C9F3B-91AC-4015-B743-A6EC775A7109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7CD5F-2876-4F72-B6B6-CB5CE4E5E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07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7CD5F-2876-4F72-B6B6-CB5CE4E5E7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937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7CD5F-2876-4F72-B6B6-CB5CE4E5E73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05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7CD5F-2876-4F72-B6B6-CB5CE4E5E73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26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7CD5F-2876-4F72-B6B6-CB5CE4E5E73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347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7CD5F-2876-4F72-B6B6-CB5CE4E5E73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341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7CD5F-2876-4F72-B6B6-CB5CE4E5E73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517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7CD5F-2876-4F72-B6B6-CB5CE4E5E73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394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7CD5F-2876-4F72-B6B6-CB5CE4E5E73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130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7CD5F-2876-4F72-B6B6-CB5CE4E5E73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112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7CD5F-2876-4F72-B6B6-CB5CE4E5E73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699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7CD5F-2876-4F72-B6B6-CB5CE4E5E73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53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7CD5F-2876-4F72-B6B6-CB5CE4E5E7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642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7CD5F-2876-4F72-B6B6-CB5CE4E5E73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498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7CD5F-2876-4F72-B6B6-CB5CE4E5E73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782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7CD5F-2876-4F72-B6B6-CB5CE4E5E73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11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7CD5F-2876-4F72-B6B6-CB5CE4E5E73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107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7CD5F-2876-4F72-B6B6-CB5CE4E5E73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309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7CD5F-2876-4F72-B6B6-CB5CE4E5E73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150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7CD5F-2876-4F72-B6B6-CB5CE4E5E73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27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7CD5F-2876-4F72-B6B6-CB5CE4E5E73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53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7CD5F-2876-4F72-B6B6-CB5CE4E5E73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718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7CD5F-2876-4F72-B6B6-CB5CE4E5E73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34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7CD5F-2876-4F72-B6B6-CB5CE4E5E7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511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7CD5F-2876-4F72-B6B6-CB5CE4E5E73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60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7CD5F-2876-4F72-B6B6-CB5CE4E5E7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40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7CD5F-2876-4F72-B6B6-CB5CE4E5E7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28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7CD5F-2876-4F72-B6B6-CB5CE4E5E73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41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7CD5F-2876-4F72-B6B6-CB5CE4E5E7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17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7CD5F-2876-4F72-B6B6-CB5CE4E5E7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386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7CD5F-2876-4F72-B6B6-CB5CE4E5E73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31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rollswfl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hyperlink" Target="mailto:harryguerra@hpcswf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7726A94-1EF0-4D91-B7BF-C033E3D6E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17" name="Picture 16" descr="Pen placed on top of a signature line">
            <a:extLst>
              <a:ext uri="{FF2B5EF4-FFF2-40B4-BE49-F238E27FC236}">
                <a16:creationId xmlns:a16="http://schemas.microsoft.com/office/drawing/2014/main" id="{CDEDD317-A3AE-4601-97F0-6D6032D2928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alphaModFix amt="60000"/>
          </a:blip>
          <a:srcRect b="15730"/>
          <a:stretch/>
        </p:blipFill>
        <p:spPr>
          <a:xfrm>
            <a:off x="267677" y="-1"/>
            <a:ext cx="12191980" cy="6858001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8F0650C-11DF-45E6-8EC2-E3B298F0D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24FB4153-1E3E-4AE9-8306-E8C292894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743882"/>
            <a:ext cx="9966960" cy="10268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Demystifying health insurance: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9670" y="1884574"/>
            <a:ext cx="8767860" cy="64990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6600" b="1" dirty="0"/>
              <a:t>Health Insurance 101</a:t>
            </a:r>
            <a:endParaRPr lang="en-US" sz="4000" b="1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0BA74CC-4446-E14C-2197-3028DA50EF7F}"/>
              </a:ext>
            </a:extLst>
          </p:cNvPr>
          <p:cNvSpPr txBox="1">
            <a:spLocks/>
          </p:cNvSpPr>
          <p:nvPr/>
        </p:nvSpPr>
        <p:spPr>
          <a:xfrm>
            <a:off x="7949383" y="5450351"/>
            <a:ext cx="3950979" cy="10268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</a:rPr>
              <a:t>Presented by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Harry Guerra, MBA</a:t>
            </a:r>
          </a:p>
          <a:p>
            <a:pPr>
              <a:spcBef>
                <a:spcPts val="0"/>
              </a:spcBef>
            </a:pP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Certified Florida Navigator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</a:rPr>
              <a:t>Health Planning Council SWFL</a:t>
            </a:r>
          </a:p>
        </p:txBody>
      </p:sp>
      <p:sp>
        <p:nvSpPr>
          <p:cNvPr id="5" name="AutoShape 2" descr="Health Planning Council of Southwest Florida">
            <a:extLst>
              <a:ext uri="{FF2B5EF4-FFF2-40B4-BE49-F238E27FC236}">
                <a16:creationId xmlns:a16="http://schemas.microsoft.com/office/drawing/2014/main" id="{8ECEC65C-771C-9EBB-20EB-136EF3294D8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A qr code with black dots&#10;&#10;Description automatically generated">
            <a:extLst>
              <a:ext uri="{FF2B5EF4-FFF2-40B4-BE49-F238E27FC236}">
                <a16:creationId xmlns:a16="http://schemas.microsoft.com/office/drawing/2014/main" id="{47D0BA9E-C151-2049-8966-8B979B24E4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70348" y="4220675"/>
            <a:ext cx="1096787" cy="11077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65C4B9B-09C8-2091-666C-63DDC68448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0637" y="4242968"/>
            <a:ext cx="1743607" cy="104250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FB93924-83E5-C9D4-8E47-47414C2750EE}"/>
              </a:ext>
            </a:extLst>
          </p:cNvPr>
          <p:cNvSpPr txBox="1"/>
          <p:nvPr/>
        </p:nvSpPr>
        <p:spPr>
          <a:xfrm>
            <a:off x="236220" y="5450351"/>
            <a:ext cx="62484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0D0F1A"/>
                </a:solidFill>
                <a:effectLst/>
                <a:latin typeface="Canva Sans"/>
                <a:ea typeface="Aptos" panose="020B0004020202020204" pitchFamily="34" charset="0"/>
                <a:cs typeface="Aptos" panose="020B0004020202020204" pitchFamily="34" charset="0"/>
              </a:rPr>
              <a:t>CMS Navigator Disclaimer </a:t>
            </a:r>
            <a:endParaRPr lang="en-US" sz="1100" dirty="0">
              <a:solidFill>
                <a:srgbClr val="000000"/>
              </a:solidFill>
              <a:effectLst/>
              <a:latin typeface="Canva Sans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D0F1A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This program is supported by the Centers for Medicare &amp; Medicaid Services (CMS) of the U.S. Department of Health and Human Services (HHS) as part of a </a:t>
            </a:r>
            <a:r>
              <a:rPr lang="en-US" sz="1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fi</a:t>
            </a:r>
            <a:r>
              <a:rPr lang="en-US" sz="1100" dirty="0">
                <a:solidFill>
                  <a:srgbClr val="0D0F1A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nancial assistance award totaling $13,792,500 with 100 percent funded by CMS/HHS. The contents are those of the author(s) and do not necessarily represent the o</a:t>
            </a:r>
            <a:r>
              <a:rPr lang="en-US" sz="1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ffi</a:t>
            </a:r>
            <a:r>
              <a:rPr lang="en-US" sz="1100" dirty="0">
                <a:solidFill>
                  <a:srgbClr val="0D0F1A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cial views of, nor an endorsement, by CMS/HHS, or the U.S. Government.</a:t>
            </a:r>
            <a:endParaRPr lang="en-US" sz="105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pic>
        <p:nvPicPr>
          <p:cNvPr id="11" name="Picture 10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216D6BF6-4F98-51B8-B6D1-40CB06792EB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712" y="4674395"/>
            <a:ext cx="3020758" cy="80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19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A58B-CE56-494C-8C1E-00C1F0F90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1" y="394157"/>
            <a:ext cx="11691257" cy="102627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Deductible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8D14C1-B3C3-42A1-8D63-A0A1EB7C2050}"/>
              </a:ext>
            </a:extLst>
          </p:cNvPr>
          <p:cNvSpPr txBox="1"/>
          <p:nvPr/>
        </p:nvSpPr>
        <p:spPr>
          <a:xfrm>
            <a:off x="146697" y="1401480"/>
            <a:ext cx="11691257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b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 of money you pay </a:t>
            </a: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covered health care services </a:t>
            </a:r>
            <a:r>
              <a:rPr lang="en-US" sz="2800" b="1" u="sng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health insurance plan starts paying.</a:t>
            </a:r>
            <a:endParaRPr lang="en-US" sz="2800" b="0" i="0" dirty="0"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0200F4-5AA7-4364-08EB-CE6394929BCD}"/>
              </a:ext>
            </a:extLst>
          </p:cNvPr>
          <p:cNvSpPr txBox="1"/>
          <p:nvPr/>
        </p:nvSpPr>
        <p:spPr>
          <a:xfrm>
            <a:off x="250370" y="2453031"/>
            <a:ext cx="1169125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if your deductible is $2,000, you pay the first $2,000 of covered services before the insurance policy begins paying for covered services</a:t>
            </a:r>
            <a:endParaRPr lang="en-US" sz="2400" b="0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2C5B84-8070-46A5-87C9-F2873320085D}"/>
              </a:ext>
            </a:extLst>
          </p:cNvPr>
          <p:cNvSpPr txBox="1"/>
          <p:nvPr/>
        </p:nvSpPr>
        <p:spPr>
          <a:xfrm>
            <a:off x="146697" y="3284028"/>
            <a:ext cx="11691257" cy="31085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Deductibles </a:t>
            </a: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starts over 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 the beginning of each plan year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people prefer a higher premium and lower deductibles, while others prefer a smaller premium and higher deductibles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Florida, health insurance deductibles can range from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$0 to $5,000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more, depending on the plan</a:t>
            </a:r>
          </a:p>
        </p:txBody>
      </p:sp>
    </p:spTree>
    <p:extLst>
      <p:ext uri="{BB962C8B-B14F-4D97-AF65-F5344CB8AC3E}">
        <p14:creationId xmlns:p14="http://schemas.microsoft.com/office/powerpoint/2010/main" val="1758671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A58B-CE56-494C-8C1E-00C1F0F90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1" y="2208800"/>
            <a:ext cx="11691257" cy="1990338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00B050"/>
                </a:solidFill>
              </a:rPr>
              <a:t>What is Out-of-Pocket Maximum?</a:t>
            </a:r>
          </a:p>
        </p:txBody>
      </p:sp>
    </p:spTree>
    <p:extLst>
      <p:ext uri="{BB962C8B-B14F-4D97-AF65-F5344CB8AC3E}">
        <p14:creationId xmlns:p14="http://schemas.microsoft.com/office/powerpoint/2010/main" val="1300736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A58B-CE56-494C-8C1E-00C1F0F90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1" y="394157"/>
            <a:ext cx="11691257" cy="102627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Out-of-Pocket Maximum (OOP)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8D14C1-B3C3-42A1-8D63-A0A1EB7C2050}"/>
              </a:ext>
            </a:extLst>
          </p:cNvPr>
          <p:cNvSpPr txBox="1"/>
          <p:nvPr/>
        </p:nvSpPr>
        <p:spPr>
          <a:xfrm>
            <a:off x="175726" y="1563110"/>
            <a:ext cx="1169125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cap, or limit, on </a:t>
            </a:r>
            <a:r>
              <a:rPr lang="en-US" sz="2800" b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most </a:t>
            </a: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will pay for covered health care services in a plan year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2121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you reach your Out-of-Pocket maximum, your health plan will usually </a:t>
            </a:r>
            <a:r>
              <a:rPr lang="en-US" sz="2800" b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 100% </a:t>
            </a: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covered health care costs for the rest of the plan year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2121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in 2024, OOP maximums can be at most </a:t>
            </a:r>
            <a:r>
              <a:rPr lang="en-US" sz="2800" u="sng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$9,450 for an individual plan and $18,900 for a family plan</a:t>
            </a:r>
          </a:p>
        </p:txBody>
      </p:sp>
    </p:spTree>
    <p:extLst>
      <p:ext uri="{BB962C8B-B14F-4D97-AF65-F5344CB8AC3E}">
        <p14:creationId xmlns:p14="http://schemas.microsoft.com/office/powerpoint/2010/main" val="4244530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A58B-CE56-494C-8C1E-00C1F0F90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1" y="2208800"/>
            <a:ext cx="11691257" cy="1990338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00B050"/>
                </a:solidFill>
              </a:rPr>
              <a:t>What is Copay?</a:t>
            </a:r>
          </a:p>
        </p:txBody>
      </p:sp>
    </p:spTree>
    <p:extLst>
      <p:ext uri="{BB962C8B-B14F-4D97-AF65-F5344CB8AC3E}">
        <p14:creationId xmlns:p14="http://schemas.microsoft.com/office/powerpoint/2010/main" val="3417212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A58B-CE56-494C-8C1E-00C1F0F90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1" y="394157"/>
            <a:ext cx="11691257" cy="102627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Copay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8D14C1-B3C3-42A1-8D63-A0A1EB7C2050}"/>
              </a:ext>
            </a:extLst>
          </p:cNvPr>
          <p:cNvSpPr txBox="1"/>
          <p:nvPr/>
        </p:nvSpPr>
        <p:spPr>
          <a:xfrm>
            <a:off x="175726" y="1563110"/>
            <a:ext cx="1169125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copay, copayment, is a fixed amount ($20, for example) that a patient pays for covered health care services, such as a doctor visit or prescription drug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if you hurt your back and see your doctor, or you need a refill of your child’s asthma medicine, the amount you pay for that visit or medicine is your copay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patient’s insurance company covers the remaining balance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Copays are usually paid when the service is received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a patient has not paid their deductible, they may pay the full amount for the service, or the remaining balance until they have paid their deductible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001AFF-E50F-7EBF-84EB-5ECF947EB25C}"/>
              </a:ext>
            </a:extLst>
          </p:cNvPr>
          <p:cNvSpPr txBox="1"/>
          <p:nvPr/>
        </p:nvSpPr>
        <p:spPr>
          <a:xfrm>
            <a:off x="500743" y="5509736"/>
            <a:ext cx="1169125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A copay may also be called an “eligible expense”, “payment allowance”, or “negotiated rate”</a:t>
            </a:r>
          </a:p>
        </p:txBody>
      </p:sp>
    </p:spTree>
    <p:extLst>
      <p:ext uri="{BB962C8B-B14F-4D97-AF65-F5344CB8AC3E}">
        <p14:creationId xmlns:p14="http://schemas.microsoft.com/office/powerpoint/2010/main" val="3074856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A58B-CE56-494C-8C1E-00C1F0F90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1" y="2208800"/>
            <a:ext cx="11691257" cy="1990338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00B050"/>
                </a:solidFill>
              </a:rPr>
              <a:t>What is Coinsurance?</a:t>
            </a:r>
          </a:p>
        </p:txBody>
      </p:sp>
    </p:spTree>
    <p:extLst>
      <p:ext uri="{BB962C8B-B14F-4D97-AF65-F5344CB8AC3E}">
        <p14:creationId xmlns:p14="http://schemas.microsoft.com/office/powerpoint/2010/main" val="484468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A58B-CE56-494C-8C1E-00C1F0F90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1" y="394157"/>
            <a:ext cx="11691257" cy="102627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Coinsurance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8D14C1-B3C3-42A1-8D63-A0A1EB7C2050}"/>
              </a:ext>
            </a:extLst>
          </p:cNvPr>
          <p:cNvSpPr txBox="1"/>
          <p:nvPr/>
        </p:nvSpPr>
        <p:spPr>
          <a:xfrm>
            <a:off x="175726" y="1563110"/>
            <a:ext cx="11691257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portion of the medical cost you pay </a:t>
            </a:r>
            <a:r>
              <a:rPr lang="en-US" sz="2800" b="1" u="sng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deductible has been met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if you have a 20% coinsurance and a covered service costs $100, you pay $20, and your insurance company pays the rest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1805FB-6157-2AC1-DBD4-2F0E1BB5DAB5}"/>
              </a:ext>
            </a:extLst>
          </p:cNvPr>
          <p:cNvSpPr txBox="1"/>
          <p:nvPr/>
        </p:nvSpPr>
        <p:spPr>
          <a:xfrm>
            <a:off x="250370" y="3169438"/>
            <a:ext cx="11691257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Coinsurance is a way of saying that you and your insurance carrier </a:t>
            </a:r>
            <a:r>
              <a:rPr lang="en-US" sz="2800" b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pay </a:t>
            </a: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share of eligible costs that add up to 100%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higher your coinsurance percentage, the higher your share of cost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80/20 coinsurance means your insurance company pays 80% of the total bill, and you pay the other 20%</a:t>
            </a:r>
          </a:p>
        </p:txBody>
      </p:sp>
    </p:spTree>
    <p:extLst>
      <p:ext uri="{BB962C8B-B14F-4D97-AF65-F5344CB8AC3E}">
        <p14:creationId xmlns:p14="http://schemas.microsoft.com/office/powerpoint/2010/main" val="3408129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A58B-CE56-494C-8C1E-00C1F0F90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1" y="2208800"/>
            <a:ext cx="11691257" cy="1990338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00B050"/>
                </a:solidFill>
              </a:rPr>
              <a:t>What are the different Health Plan Types?</a:t>
            </a:r>
          </a:p>
        </p:txBody>
      </p:sp>
    </p:spTree>
    <p:extLst>
      <p:ext uri="{BB962C8B-B14F-4D97-AF65-F5344CB8AC3E}">
        <p14:creationId xmlns:p14="http://schemas.microsoft.com/office/powerpoint/2010/main" val="255464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A58B-CE56-494C-8C1E-00C1F0F90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1" y="290286"/>
            <a:ext cx="11691257" cy="9624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solidFill>
                  <a:srgbClr val="00B050"/>
                </a:solidFill>
              </a:rPr>
              <a:t>Health Plan Types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A813B14-E84F-E032-27BD-89A8BB4022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901949"/>
              </p:ext>
            </p:extLst>
          </p:nvPr>
        </p:nvGraphicFramePr>
        <p:xfrm>
          <a:off x="711200" y="1538514"/>
          <a:ext cx="10784116" cy="435615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696029">
                  <a:extLst>
                    <a:ext uri="{9D8B030D-6E8A-4147-A177-3AD203B41FA5}">
                      <a16:colId xmlns:a16="http://schemas.microsoft.com/office/drawing/2014/main" val="3352032366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1362514463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3505709184"/>
                    </a:ext>
                  </a:extLst>
                </a:gridCol>
                <a:gridCol w="2696029">
                  <a:extLst>
                    <a:ext uri="{9D8B030D-6E8A-4147-A177-3AD203B41FA5}">
                      <a16:colId xmlns:a16="http://schemas.microsoft.com/office/drawing/2014/main" val="2161597102"/>
                    </a:ext>
                  </a:extLst>
                </a:gridCol>
              </a:tblGrid>
              <a:tr h="11067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HMO    </a:t>
                      </a:r>
                      <a:r>
                        <a:rPr lang="en-US" dirty="0"/>
                        <a:t>                        </a:t>
                      </a:r>
                      <a:r>
                        <a:rPr lang="en-US" b="0" dirty="0"/>
                        <a:t>(Health Maintenance Organization)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POS </a:t>
                      </a:r>
                      <a:r>
                        <a:rPr lang="en-US" dirty="0"/>
                        <a:t>                               </a:t>
                      </a:r>
                      <a:r>
                        <a:rPr lang="en-US" b="0" dirty="0"/>
                        <a:t>(Point of Service)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EPO    </a:t>
                      </a:r>
                      <a:r>
                        <a:rPr lang="en-US" dirty="0"/>
                        <a:t>                     </a:t>
                      </a:r>
                      <a:r>
                        <a:rPr lang="en-US" b="0" dirty="0"/>
                        <a:t>(Exclusive Provider Organization)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PPO </a:t>
                      </a:r>
                      <a:r>
                        <a:rPr lang="en-US" dirty="0"/>
                        <a:t>                       </a:t>
                      </a:r>
                      <a:r>
                        <a:rPr lang="en-US" b="0" dirty="0"/>
                        <a:t>(Preferred Provider Organization)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213424"/>
                  </a:ext>
                </a:extLst>
              </a:tr>
              <a:tr h="9540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Least</a:t>
                      </a:r>
                      <a:r>
                        <a:rPr lang="en-US" dirty="0"/>
                        <a:t> expensive health plan type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Next expensive health plan type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Next expensive health plan type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Most</a:t>
                      </a:r>
                      <a:r>
                        <a:rPr lang="en-US" dirty="0"/>
                        <a:t> expensive health plan type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255239"/>
                  </a:ext>
                </a:extLst>
              </a:tr>
              <a:tr h="11067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Generally, </a:t>
                      </a:r>
                      <a:r>
                        <a:rPr lang="en-US" b="0" dirty="0"/>
                        <a:t>a</a:t>
                      </a:r>
                      <a:r>
                        <a:rPr lang="en-US" b="1" dirty="0"/>
                        <a:t> </a:t>
                      </a:r>
                      <a:r>
                        <a:rPr lang="en-US" b="0" dirty="0"/>
                        <a:t>referral </a:t>
                      </a:r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is</a:t>
                      </a:r>
                      <a:r>
                        <a:rPr lang="en-US" b="1" dirty="0"/>
                        <a:t> </a:t>
                      </a:r>
                      <a:r>
                        <a:rPr lang="en-US" b="0" dirty="0"/>
                        <a:t>needed </a:t>
                      </a:r>
                      <a:r>
                        <a:rPr lang="en-US" dirty="0"/>
                        <a:t>from the primary physician for a specialist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Generally, </a:t>
                      </a:r>
                      <a:r>
                        <a:rPr lang="en-US" b="0" dirty="0"/>
                        <a:t>a</a:t>
                      </a:r>
                      <a:r>
                        <a:rPr lang="en-US" b="1" dirty="0"/>
                        <a:t> </a:t>
                      </a:r>
                      <a:r>
                        <a:rPr lang="en-US" b="0" dirty="0"/>
                        <a:t>referral </a:t>
                      </a:r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is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0" dirty="0"/>
                        <a:t>needed </a:t>
                      </a:r>
                      <a:r>
                        <a:rPr lang="en-US" dirty="0"/>
                        <a:t>from the primary physician for a specialist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Typically, a referral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is not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/>
                        <a:t>needed from the primary physician for a specialist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Typically, a referral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is not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/>
                        <a:t>needed from the primary physician for a specialist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959776"/>
                  </a:ext>
                </a:extLst>
              </a:tr>
              <a:tr h="11067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In-Network providers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In-Network and Out-of-Network providers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In-Network and </a:t>
                      </a:r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Limited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/>
                        <a:t>Out-of-Network providers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In-Network and the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Most</a:t>
                      </a:r>
                      <a:r>
                        <a:rPr lang="en-US" dirty="0"/>
                        <a:t> Out-of-Network providers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701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502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A58B-CE56-494C-8C1E-00C1F0F90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1" y="2208800"/>
            <a:ext cx="11691257" cy="1990338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00B050"/>
                </a:solidFill>
              </a:rPr>
              <a:t>Other Health Programs</a:t>
            </a:r>
          </a:p>
        </p:txBody>
      </p:sp>
    </p:spTree>
    <p:extLst>
      <p:ext uri="{BB962C8B-B14F-4D97-AF65-F5344CB8AC3E}">
        <p14:creationId xmlns:p14="http://schemas.microsoft.com/office/powerpoint/2010/main" val="3540278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A58B-CE56-494C-8C1E-00C1F0F90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1" y="394157"/>
            <a:ext cx="11691257" cy="102627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Agenda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8D14C1-B3C3-42A1-8D63-A0A1EB7C2050}"/>
              </a:ext>
            </a:extLst>
          </p:cNvPr>
          <p:cNvSpPr txBox="1"/>
          <p:nvPr/>
        </p:nvSpPr>
        <p:spPr>
          <a:xfrm>
            <a:off x="250370" y="1548596"/>
            <a:ext cx="11691257" cy="5478423"/>
          </a:xfrm>
          <a:prstGeom prst="rect">
            <a:avLst/>
          </a:prstGeom>
          <a:solidFill>
            <a:srgbClr val="3FCDFF"/>
          </a:solidFill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Insurance Overview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Terms: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Insurance Premium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Deductibles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of Pocket Maximum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Copay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Coinsurance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Plan Types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Health Programs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Navigator Program</a:t>
            </a:r>
          </a:p>
          <a:p>
            <a:pPr algn="l"/>
            <a:endParaRPr lang="en-US" sz="2800" dirty="0">
              <a:solidFill>
                <a:srgbClr val="2121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400" b="0" i="0" dirty="0"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b="0" i="0" dirty="0"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608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A58B-CE56-494C-8C1E-00C1F0F90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1" y="394157"/>
            <a:ext cx="11691257" cy="72344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Medicare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8D14C1-B3C3-42A1-8D63-A0A1EB7C2050}"/>
              </a:ext>
            </a:extLst>
          </p:cNvPr>
          <p:cNvSpPr txBox="1"/>
          <p:nvPr/>
        </p:nvSpPr>
        <p:spPr>
          <a:xfrm>
            <a:off x="175723" y="1117600"/>
            <a:ext cx="116912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funded by Social Security tax contributions (FICA)</a:t>
            </a:r>
            <a:endParaRPr lang="en-US" sz="2800" b="1" dirty="0">
              <a:solidFill>
                <a:srgbClr val="2121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1805FB-6157-2AC1-DBD4-2F0E1BB5DAB5}"/>
              </a:ext>
            </a:extLst>
          </p:cNvPr>
          <p:cNvSpPr txBox="1"/>
          <p:nvPr/>
        </p:nvSpPr>
        <p:spPr>
          <a:xfrm>
            <a:off x="175722" y="1752001"/>
            <a:ext cx="11691257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Eligibility for the Medicare entitlement program include: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Individuals ages 65 or older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Disability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End-Stage Renal Disease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 (also called Lou Gehrig’s disease)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2121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FC0B09-B1D2-BCA4-1995-BA6961FF29DA}"/>
              </a:ext>
            </a:extLst>
          </p:cNvPr>
          <p:cNvSpPr txBox="1"/>
          <p:nvPr/>
        </p:nvSpPr>
        <p:spPr>
          <a:xfrm>
            <a:off x="175721" y="3706382"/>
            <a:ext cx="1169125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 Medicare (Parts A and B) covers hospital care and doctor visits in all 50 U.S. states and its territories, as long as providers accept Medicare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CDD167-D38B-19AE-581F-F442DB8BEACC}"/>
              </a:ext>
            </a:extLst>
          </p:cNvPr>
          <p:cNvSpPr txBox="1"/>
          <p:nvPr/>
        </p:nvSpPr>
        <p:spPr>
          <a:xfrm>
            <a:off x="175720" y="4660489"/>
            <a:ext cx="1169125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Medicare Advantage plans also provide state-to-state coverage, but some limit coverage to a defined service area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6518E6-EF00-4542-496D-02833033ACF2}"/>
              </a:ext>
            </a:extLst>
          </p:cNvPr>
          <p:cNvSpPr txBox="1"/>
          <p:nvPr/>
        </p:nvSpPr>
        <p:spPr>
          <a:xfrm>
            <a:off x="250371" y="5830039"/>
            <a:ext cx="116912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Assistance not available through the Navigator Program</a:t>
            </a:r>
          </a:p>
        </p:txBody>
      </p:sp>
    </p:spTree>
    <p:extLst>
      <p:ext uri="{BB962C8B-B14F-4D97-AF65-F5344CB8AC3E}">
        <p14:creationId xmlns:p14="http://schemas.microsoft.com/office/powerpoint/2010/main" val="4240942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A58B-CE56-494C-8C1E-00C1F0F90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0" y="293648"/>
            <a:ext cx="11691257" cy="74721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Medicaid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8D14C1-B3C3-42A1-8D63-A0A1EB7C2050}"/>
              </a:ext>
            </a:extLst>
          </p:cNvPr>
          <p:cNvSpPr txBox="1"/>
          <p:nvPr/>
        </p:nvSpPr>
        <p:spPr>
          <a:xfrm>
            <a:off x="175726" y="1037816"/>
            <a:ext cx="1169125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joint federal and state medical assistance and needs-based program that provides health coverage to </a:t>
            </a:r>
            <a:r>
              <a:rPr lang="en-US" sz="2400" b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to limited income families 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b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1805FB-6157-2AC1-DBD4-2F0E1BB5DAB5}"/>
              </a:ext>
            </a:extLst>
          </p:cNvPr>
          <p:cNvSpPr txBox="1"/>
          <p:nvPr/>
        </p:nvSpPr>
        <p:spPr>
          <a:xfrm>
            <a:off x="175725" y="1820867"/>
            <a:ext cx="11691257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Medicaid can assist: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Pregnant women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Parent/guardian of children 18 y/o or younger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Teen living on their own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Elderly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with disabilities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in a nursing home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Terminally ill and want hospice services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more</a:t>
            </a:r>
            <a:endParaRPr lang="en-US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9E27F6-4BF8-D632-4162-6E9DDB233B81}"/>
              </a:ext>
            </a:extLst>
          </p:cNvPr>
          <p:cNvSpPr txBox="1"/>
          <p:nvPr/>
        </p:nvSpPr>
        <p:spPr>
          <a:xfrm>
            <a:off x="250369" y="5820184"/>
            <a:ext cx="116912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requirements for Medicaid eligibility is more restrictive than the ACA Marketplace, also known as “the exchange”</a:t>
            </a:r>
            <a:endParaRPr lang="en-US" sz="20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4F221B-B66E-8EED-F71F-221CC4506E32}"/>
              </a:ext>
            </a:extLst>
          </p:cNvPr>
          <p:cNvSpPr txBox="1"/>
          <p:nvPr/>
        </p:nvSpPr>
        <p:spPr>
          <a:xfrm>
            <a:off x="97903" y="4405301"/>
            <a:ext cx="1169125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Medically Needy Program 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assists individuals who would qualify for Medicaid except for having income that is too high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have a monthly “share of cost”, similarly to an insurance deductible and is determined by household size and gross monthly income</a:t>
            </a:r>
          </a:p>
        </p:txBody>
      </p:sp>
    </p:spTree>
    <p:extLst>
      <p:ext uri="{BB962C8B-B14F-4D97-AF65-F5344CB8AC3E}">
        <p14:creationId xmlns:p14="http://schemas.microsoft.com/office/powerpoint/2010/main" val="7082520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A58B-CE56-494C-8C1E-00C1F0F90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1" y="241455"/>
            <a:ext cx="11691257" cy="199033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B050"/>
                </a:solidFill>
              </a:rPr>
              <a:t>Children’s Health Insurance Program (CHIP)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E934FB8-BBAE-59DC-1FAE-4B6EDCE1FE13}"/>
              </a:ext>
            </a:extLst>
          </p:cNvPr>
          <p:cNvSpPr txBox="1">
            <a:spLocks/>
          </p:cNvSpPr>
          <p:nvPr/>
        </p:nvSpPr>
        <p:spPr>
          <a:xfrm>
            <a:off x="416625" y="2231793"/>
            <a:ext cx="11358748" cy="1990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b="1" dirty="0">
              <a:solidFill>
                <a:srgbClr val="00B05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736EE2D-61C9-F0FB-16B1-1DD269E803D2}"/>
              </a:ext>
            </a:extLst>
          </p:cNvPr>
          <p:cNvSpPr txBox="1">
            <a:spLocks/>
          </p:cNvSpPr>
          <p:nvPr/>
        </p:nvSpPr>
        <p:spPr>
          <a:xfrm>
            <a:off x="250371" y="2101164"/>
            <a:ext cx="11691257" cy="1990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</a:rPr>
              <a:t>A joint federal and state program that provides health insurance to </a:t>
            </a:r>
            <a:r>
              <a:rPr lang="en-US" sz="2800" b="1" dirty="0">
                <a:solidFill>
                  <a:schemeClr val="tx1"/>
                </a:solidFill>
              </a:rPr>
              <a:t>children</a:t>
            </a:r>
            <a:r>
              <a:rPr lang="en-US" sz="2800" dirty="0">
                <a:solidFill>
                  <a:schemeClr val="tx1"/>
                </a:solidFill>
              </a:rPr>
              <a:t> and </a:t>
            </a:r>
            <a:r>
              <a:rPr lang="en-US" sz="2800" b="1" dirty="0">
                <a:solidFill>
                  <a:schemeClr val="tx1"/>
                </a:solidFill>
              </a:rPr>
              <a:t>pregnant women </a:t>
            </a:r>
            <a:r>
              <a:rPr lang="en-US" sz="2800" dirty="0">
                <a:solidFill>
                  <a:schemeClr val="tx1"/>
                </a:solidFill>
              </a:rPr>
              <a:t>in families who earn too much to qualify for Medicaid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DD31A99-246C-5273-CDA7-94494FAE82A1}"/>
              </a:ext>
            </a:extLst>
          </p:cNvPr>
          <p:cNvSpPr txBox="1">
            <a:spLocks/>
          </p:cNvSpPr>
          <p:nvPr/>
        </p:nvSpPr>
        <p:spPr>
          <a:xfrm>
            <a:off x="250371" y="3123835"/>
            <a:ext cx="11691257" cy="11257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</a:rPr>
              <a:t>CHIP offers low-cost coverage with comprehensive benefits including: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ED9DC20-DE76-9098-F6F1-B9C99B31A552}"/>
              </a:ext>
            </a:extLst>
          </p:cNvPr>
          <p:cNvSpPr txBox="1">
            <a:spLocks/>
          </p:cNvSpPr>
          <p:nvPr/>
        </p:nvSpPr>
        <p:spPr>
          <a:xfrm>
            <a:off x="250370" y="3981934"/>
            <a:ext cx="11691257" cy="2264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</a:rPr>
              <a:t>*</a:t>
            </a:r>
            <a:r>
              <a:rPr lang="en-US" sz="2800" dirty="0">
                <a:solidFill>
                  <a:srgbClr val="0070C0"/>
                </a:solidFill>
              </a:rPr>
              <a:t>Routine Check-Ups			*Dental &amp; Vision Care</a:t>
            </a:r>
          </a:p>
          <a:p>
            <a:r>
              <a:rPr lang="en-US" sz="2800" dirty="0">
                <a:solidFill>
                  <a:srgbClr val="0070C0"/>
                </a:solidFill>
              </a:rPr>
              <a:t>*Immunizations				*Inpatient &amp; Outpatient Hospital Care</a:t>
            </a:r>
          </a:p>
          <a:p>
            <a:r>
              <a:rPr lang="en-US" sz="2800" dirty="0">
                <a:solidFill>
                  <a:srgbClr val="0070C0"/>
                </a:solidFill>
              </a:rPr>
              <a:t>*Doctor Visits 				*Laboratory &amp; X-Ray Services</a:t>
            </a:r>
            <a:endParaRPr lang="en-US" sz="2800" b="1" dirty="0">
              <a:solidFill>
                <a:srgbClr val="0070C0"/>
              </a:solidFill>
            </a:endParaRPr>
          </a:p>
          <a:p>
            <a:r>
              <a:rPr lang="en-US" sz="2800" dirty="0">
                <a:solidFill>
                  <a:srgbClr val="0070C0"/>
                </a:solidFill>
              </a:rPr>
              <a:t>*Prescriptions				*Emergency Services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92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A58B-CE56-494C-8C1E-00C1F0F90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1" y="394157"/>
            <a:ext cx="11691257" cy="102627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Florida KidCare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8D14C1-B3C3-42A1-8D63-A0A1EB7C2050}"/>
              </a:ext>
            </a:extLst>
          </p:cNvPr>
          <p:cNvSpPr txBox="1"/>
          <p:nvPr/>
        </p:nvSpPr>
        <p:spPr>
          <a:xfrm>
            <a:off x="175726" y="1563110"/>
            <a:ext cx="11691257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umbrella brand for the four government-sponsored health insurance programs such as: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Medicaid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MediKids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Florida Healthy Kids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Children’s Medical Services (CMS)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2121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2DCD407-76B3-8A00-17AB-39F977933A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852673"/>
              </p:ext>
            </p:extLst>
          </p:nvPr>
        </p:nvGraphicFramePr>
        <p:xfrm>
          <a:off x="1045028" y="4443495"/>
          <a:ext cx="10232571" cy="20744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10857">
                  <a:extLst>
                    <a:ext uri="{9D8B030D-6E8A-4147-A177-3AD203B41FA5}">
                      <a16:colId xmlns:a16="http://schemas.microsoft.com/office/drawing/2014/main" val="2923614876"/>
                    </a:ext>
                  </a:extLst>
                </a:gridCol>
                <a:gridCol w="3410857">
                  <a:extLst>
                    <a:ext uri="{9D8B030D-6E8A-4147-A177-3AD203B41FA5}">
                      <a16:colId xmlns:a16="http://schemas.microsoft.com/office/drawing/2014/main" val="3134147709"/>
                    </a:ext>
                  </a:extLst>
                </a:gridCol>
                <a:gridCol w="3410857">
                  <a:extLst>
                    <a:ext uri="{9D8B030D-6E8A-4147-A177-3AD203B41FA5}">
                      <a16:colId xmlns:a16="http://schemas.microsoft.com/office/drawing/2014/main" val="2064559208"/>
                    </a:ext>
                  </a:extLst>
                </a:gridCol>
              </a:tblGrid>
              <a:tr h="85528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MediKids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Florida Healthy Kids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Children’s Medical Services (CMS)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637858"/>
                  </a:ext>
                </a:extLst>
              </a:tr>
              <a:tr h="85528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Low-cost health insurance for children ages </a:t>
                      </a:r>
                      <a:r>
                        <a:rPr lang="en-US" sz="2000" b="1" dirty="0"/>
                        <a:t>1-4</a:t>
                      </a:r>
                      <a:r>
                        <a:rPr lang="en-US" dirty="0"/>
                        <a:t> who </a:t>
                      </a:r>
                      <a:r>
                        <a:rPr lang="en-US" b="1" u="sng" dirty="0"/>
                        <a:t>are</a:t>
                      </a:r>
                      <a:r>
                        <a:rPr lang="en-US" dirty="0"/>
                        <a:t> eligible for Medicaid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Low-cost health insurance for children ages </a:t>
                      </a:r>
                      <a:r>
                        <a:rPr lang="en-US" sz="2000" b="1" dirty="0"/>
                        <a:t>5-18</a:t>
                      </a:r>
                      <a:r>
                        <a:rPr lang="en-US" dirty="0"/>
                        <a:t> who </a:t>
                      </a:r>
                      <a:r>
                        <a:rPr lang="en-US" b="1" u="sng" dirty="0"/>
                        <a:t>are not </a:t>
                      </a:r>
                      <a:r>
                        <a:rPr lang="en-US" dirty="0"/>
                        <a:t>eligible for Medicaid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Lost-cost health insurance for children ages </a:t>
                      </a:r>
                      <a:r>
                        <a:rPr lang="en-US" sz="2000" b="1" dirty="0"/>
                        <a:t>0-21</a:t>
                      </a:r>
                      <a:r>
                        <a:rPr lang="en-US" dirty="0"/>
                        <a:t> with special health care needs, who </a:t>
                      </a:r>
                      <a:r>
                        <a:rPr lang="en-US" b="1" u="sng" dirty="0"/>
                        <a:t>are</a:t>
                      </a:r>
                      <a:r>
                        <a:rPr lang="en-US" dirty="0"/>
                        <a:t> Medicaid eligible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535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1813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A58B-CE56-494C-8C1E-00C1F0F90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1" y="394157"/>
            <a:ext cx="11691257" cy="102627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GAP Insurance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8D14C1-B3C3-42A1-8D63-A0A1EB7C2050}"/>
              </a:ext>
            </a:extLst>
          </p:cNvPr>
          <p:cNvSpPr txBox="1"/>
          <p:nvPr/>
        </p:nvSpPr>
        <p:spPr>
          <a:xfrm>
            <a:off x="175726" y="1563110"/>
            <a:ext cx="1169125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known as supplemental health coverage, is a type of insurance that helps pay for medical costs before you meet your health plan’s deductible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1805FB-6157-2AC1-DBD4-2F0E1BB5DAB5}"/>
              </a:ext>
            </a:extLst>
          </p:cNvPr>
          <p:cNvSpPr txBox="1"/>
          <p:nvPr/>
        </p:nvSpPr>
        <p:spPr>
          <a:xfrm>
            <a:off x="175725" y="2836993"/>
            <a:ext cx="11691257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u="sng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it works: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Works with high-deductible health plans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Pays for deductibles, copays, coinsurance, prescription drugs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Living expenses while in the hospital or recovering at home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 manage out-of-pocket medical expenses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sz="2400" b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major medical insurance and </a:t>
            </a:r>
            <a:r>
              <a:rPr lang="en-US" sz="2400" b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compliant with the ACA, and </a:t>
            </a:r>
            <a:r>
              <a:rPr lang="en-US" sz="2400" b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suitable for people who are eligible for Medicaid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6CF20D-C59A-67F7-CB19-21A5311D6C7B}"/>
              </a:ext>
            </a:extLst>
          </p:cNvPr>
          <p:cNvSpPr txBox="1"/>
          <p:nvPr/>
        </p:nvSpPr>
        <p:spPr>
          <a:xfrm>
            <a:off x="250371" y="5830039"/>
            <a:ext cx="116912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Assistance not available through the Navigator Program</a:t>
            </a:r>
          </a:p>
        </p:txBody>
      </p:sp>
    </p:spTree>
    <p:extLst>
      <p:ext uri="{BB962C8B-B14F-4D97-AF65-F5344CB8AC3E}">
        <p14:creationId xmlns:p14="http://schemas.microsoft.com/office/powerpoint/2010/main" val="33281131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A58B-CE56-494C-8C1E-00C1F0F90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1" y="2208800"/>
            <a:ext cx="11691257" cy="1990338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00B050"/>
                </a:solidFill>
              </a:rPr>
              <a:t>How can we help?</a:t>
            </a:r>
          </a:p>
        </p:txBody>
      </p:sp>
    </p:spTree>
    <p:extLst>
      <p:ext uri="{BB962C8B-B14F-4D97-AF65-F5344CB8AC3E}">
        <p14:creationId xmlns:p14="http://schemas.microsoft.com/office/powerpoint/2010/main" val="40265114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A58B-CE56-494C-8C1E-00C1F0F90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1" y="442144"/>
            <a:ext cx="11691257" cy="79307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Navigator Program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8D14C1-B3C3-42A1-8D63-A0A1EB7C2050}"/>
              </a:ext>
            </a:extLst>
          </p:cNvPr>
          <p:cNvSpPr txBox="1"/>
          <p:nvPr/>
        </p:nvSpPr>
        <p:spPr>
          <a:xfrm>
            <a:off x="131337" y="1235216"/>
            <a:ext cx="11691257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Expertise regarding: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Eligibility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Enrollment </a:t>
            </a:r>
            <a:r>
              <a:rPr lang="en-US" sz="200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(SEP &amp; Open Enrollment)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Qualified Health Plans in Marketplace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Currently, we don’t provide direct assistance with Medicaid, but we work through the Marketplace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Information: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Accurate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Impartial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Year-round </a:t>
            </a:r>
            <a:r>
              <a:rPr lang="en-US" sz="2400" b="1" i="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support regarding: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Complaints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Referrals</a:t>
            </a:r>
            <a:endParaRPr lang="en-US" sz="2400" i="0" dirty="0"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b="0" i="0" dirty="0"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6970E37-E6C8-39FD-87C0-9ED9592C8F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948512"/>
              </p:ext>
            </p:extLst>
          </p:nvPr>
        </p:nvGraphicFramePr>
        <p:xfrm>
          <a:off x="7324437" y="3768436"/>
          <a:ext cx="3639128" cy="20927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39128">
                  <a:extLst>
                    <a:ext uri="{9D8B030D-6E8A-4147-A177-3AD203B41FA5}">
                      <a16:colId xmlns:a16="http://schemas.microsoft.com/office/drawing/2014/main" val="2049640732"/>
                    </a:ext>
                  </a:extLst>
                </a:gridCol>
              </a:tblGrid>
              <a:tr h="52317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Appointments available: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173814"/>
                  </a:ext>
                </a:extLst>
              </a:tr>
              <a:tr h="52317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In-Person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12444"/>
                  </a:ext>
                </a:extLst>
              </a:tr>
              <a:tr h="52317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Telephone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312877"/>
                  </a:ext>
                </a:extLst>
              </a:tr>
              <a:tr h="52317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Virtual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305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8813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A58B-CE56-494C-8C1E-00C1F0F90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1" y="442144"/>
            <a:ext cx="11691257" cy="79307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What we </a:t>
            </a:r>
            <a:r>
              <a:rPr lang="en-US" b="1" i="1" u="sng" dirty="0">
                <a:solidFill>
                  <a:srgbClr val="00B050"/>
                </a:solidFill>
              </a:rPr>
              <a:t>CANNOT </a:t>
            </a:r>
            <a:r>
              <a:rPr lang="en-US" b="1" dirty="0">
                <a:solidFill>
                  <a:srgbClr val="00B050"/>
                </a:solidFill>
              </a:rPr>
              <a:t>do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8D14C1-B3C3-42A1-8D63-A0A1EB7C2050}"/>
              </a:ext>
            </a:extLst>
          </p:cNvPr>
          <p:cNvSpPr txBox="1"/>
          <p:nvPr/>
        </p:nvSpPr>
        <p:spPr>
          <a:xfrm>
            <a:off x="3000652" y="1665502"/>
            <a:ext cx="5394664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 for services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 bias opinions on health plans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 advice about TAXES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 advice on LEGAL matters</a:t>
            </a:r>
          </a:p>
          <a:p>
            <a:pPr algn="l"/>
            <a:endParaRPr lang="en-US" sz="2800" b="0" i="0" dirty="0"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809C07-D3F0-2D67-9755-8BD060BE22DB}"/>
              </a:ext>
            </a:extLst>
          </p:cNvPr>
          <p:cNvSpPr txBox="1"/>
          <p:nvPr/>
        </p:nvSpPr>
        <p:spPr>
          <a:xfrm>
            <a:off x="933633" y="4774045"/>
            <a:ext cx="103247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*Always seek advice from a </a:t>
            </a:r>
            <a:r>
              <a:rPr lang="en-US" sz="2800" b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CPA or an attorney for such matters!</a:t>
            </a:r>
            <a:endParaRPr lang="en-US" sz="2800" b="1" i="0" dirty="0"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3510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F7726A94-1EF0-4D91-B7BF-C033E3D6E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9AF10D-A615-4F65-83A9-C261118FD5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alphaModFix amt="60000"/>
          </a:blip>
          <a:srcRect r="444"/>
          <a:stretch/>
        </p:blipFill>
        <p:spPr>
          <a:xfrm>
            <a:off x="-123805" y="2370389"/>
            <a:ext cx="12191980" cy="6858001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8F0650C-11DF-45E6-8EC2-E3B298F0D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24FB4153-1E3E-4AE9-8306-E8C292894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D9D086-37C4-4E9E-AF71-1914170281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7440" y="1068715"/>
            <a:ext cx="9966960" cy="29032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700" dirty="0">
                <a:latin typeface="Bernard MT Condensed" panose="02050806060905020404" pitchFamily="18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7243209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D3016-BB5A-78B1-2726-D4B9D8689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915" y="234186"/>
            <a:ext cx="9875520" cy="977944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Call today!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69B89-56BE-5A40-59E2-564BB55D0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6915" y="1038531"/>
            <a:ext cx="9872871" cy="3679910"/>
          </a:xfrm>
        </p:spPr>
        <p:txBody>
          <a:bodyPr>
            <a:normAutofit fontScale="47500" lnSpcReduction="20000"/>
          </a:bodyPr>
          <a:lstStyle/>
          <a:p>
            <a:pPr marL="45720" indent="0" algn="ctr">
              <a:buNone/>
            </a:pPr>
            <a:endParaRPr lang="en-US" sz="2400" b="1" u="sng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sz="3200" kern="1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make an appointment with a certified Navigator, please call 1-866-547-2793 or go </a:t>
            </a:r>
          </a:p>
          <a:p>
            <a:pPr marL="45720" indent="0">
              <a:buNone/>
            </a:pPr>
            <a:r>
              <a:rPr lang="en-US" sz="3200" kern="1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600" u="sng" kern="100" dirty="0">
                <a:solidFill>
                  <a:srgbClr val="FF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www.enrollswfl.com</a:t>
            </a:r>
            <a:endParaRPr lang="en-US" sz="3200" u="sng" kern="100" dirty="0">
              <a:solidFill>
                <a:srgbClr val="FF0000"/>
              </a:solidFill>
              <a:effectLst/>
              <a:latin typeface="Arial Nova" panose="020B05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sz="3800" dirty="0">
                <a:solidFill>
                  <a:schemeClr val="tx1"/>
                </a:solidFill>
              </a:rPr>
              <a:t>For the federal Marketplace, go to </a:t>
            </a:r>
            <a:r>
              <a:rPr lang="en-US" sz="3800" b="1" u="sng" dirty="0">
                <a:solidFill>
                  <a:schemeClr val="tx1"/>
                </a:solidFill>
              </a:rPr>
              <a:t>www.healthcare.gov</a:t>
            </a:r>
            <a:endParaRPr lang="en-US" sz="2400" b="1" u="sng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sz="3800" u="sng" dirty="0">
                <a:solidFill>
                  <a:schemeClr val="tx1"/>
                </a:solidFill>
              </a:rPr>
              <a:t>Harry Guerra, MBA</a:t>
            </a:r>
            <a:r>
              <a:rPr lang="en-US" sz="3600" dirty="0">
                <a:solidFill>
                  <a:schemeClr val="tx1"/>
                </a:solidFill>
              </a:rPr>
              <a:t>		</a:t>
            </a:r>
            <a:r>
              <a:rPr lang="en-US" sz="3600" kern="100" dirty="0">
                <a:effectLst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sz="3600" kern="100" dirty="0">
                <a:solidFill>
                  <a:schemeClr val="tx1"/>
                </a:solidFill>
                <a:effectLst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NOU PALE </a:t>
            </a:r>
            <a:r>
              <a:rPr lang="en-US" sz="3600" kern="100" dirty="0" err="1">
                <a:solidFill>
                  <a:schemeClr val="tx1"/>
                </a:solidFill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KREY</a:t>
            </a:r>
            <a:r>
              <a:rPr lang="en-US" sz="4400" kern="100" dirty="0" err="1">
                <a:solidFill>
                  <a:schemeClr val="tx1"/>
                </a:solidFill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ò</a:t>
            </a:r>
            <a:r>
              <a:rPr lang="en-US" sz="3600" kern="100" dirty="0" err="1">
                <a:solidFill>
                  <a:schemeClr val="tx1"/>
                </a:solidFill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endParaRPr lang="en-US" sz="36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sz="3800" dirty="0">
                <a:solidFill>
                  <a:schemeClr val="tx1"/>
                </a:solidFill>
              </a:rPr>
              <a:t>Certified Navigator</a:t>
            </a:r>
            <a:r>
              <a:rPr lang="en-US" sz="3300" dirty="0">
                <a:solidFill>
                  <a:schemeClr val="tx1"/>
                </a:solidFill>
              </a:rPr>
              <a:t>						</a:t>
            </a:r>
          </a:p>
          <a:p>
            <a:pPr marL="45720" indent="0">
              <a:buNone/>
            </a:pPr>
            <a:r>
              <a:rPr lang="en-US" sz="3800" dirty="0">
                <a:solidFill>
                  <a:schemeClr val="tx1"/>
                </a:solidFill>
              </a:rPr>
              <a:t>Cell (239) 788-5773</a:t>
            </a:r>
            <a:r>
              <a:rPr lang="en-US" sz="3600" dirty="0">
                <a:solidFill>
                  <a:schemeClr val="tx1"/>
                </a:solidFill>
              </a:rPr>
              <a:t>					</a:t>
            </a:r>
            <a:r>
              <a:rPr lang="en-US" sz="3600" kern="100" dirty="0">
                <a:solidFill>
                  <a:schemeClr val="tx1"/>
                </a:solidFill>
                <a:effectLst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HABLAMOS ESPA</a:t>
            </a:r>
            <a:r>
              <a:rPr lang="es-EC" sz="3600" kern="100" dirty="0">
                <a:solidFill>
                  <a:schemeClr val="tx1"/>
                </a:solidFill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Ñ</a:t>
            </a:r>
            <a:r>
              <a:rPr lang="en-US" sz="3600" kern="100" dirty="0">
                <a:solidFill>
                  <a:schemeClr val="tx1"/>
                </a:solidFill>
                <a:effectLst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</a:t>
            </a:r>
            <a:endParaRPr lang="en-US" sz="36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sz="3800" dirty="0">
                <a:solidFill>
                  <a:srgbClr val="00B0F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harryguerra@hpcswf.com</a:t>
            </a:r>
            <a:r>
              <a:rPr lang="en-US" sz="3800" dirty="0">
                <a:solidFill>
                  <a:srgbClr val="00B0F0"/>
                </a:solidFill>
              </a:rPr>
              <a:t> </a:t>
            </a: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A qr code with black dots&#10;&#10;Description automatically generated">
            <a:extLst>
              <a:ext uri="{FF2B5EF4-FFF2-40B4-BE49-F238E27FC236}">
                <a16:creationId xmlns:a16="http://schemas.microsoft.com/office/drawing/2014/main" id="{8DFEFBE7-3634-22C2-B2D6-3D944DD8D4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7914" y="4923257"/>
            <a:ext cx="1283814" cy="12966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7D36A38-1D18-312F-3752-41B23657D6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42294" y="5029818"/>
            <a:ext cx="2168670" cy="1296652"/>
          </a:xfrm>
          <a:prstGeom prst="rect">
            <a:avLst/>
          </a:prstGeom>
        </p:spPr>
      </p:pic>
      <p:pic>
        <p:nvPicPr>
          <p:cNvPr id="6" name="Picture 5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A0C160AF-5B42-93F5-664D-97160B536F1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90213" y="5301673"/>
            <a:ext cx="3814752" cy="1022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88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A58B-CE56-494C-8C1E-00C1F0F90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1" y="2208800"/>
            <a:ext cx="11691257" cy="1990338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00B050"/>
                </a:solidFill>
              </a:rPr>
              <a:t>What is Health Insurance?</a:t>
            </a:r>
          </a:p>
        </p:txBody>
      </p:sp>
    </p:spTree>
    <p:extLst>
      <p:ext uri="{BB962C8B-B14F-4D97-AF65-F5344CB8AC3E}">
        <p14:creationId xmlns:p14="http://schemas.microsoft.com/office/powerpoint/2010/main" val="38048033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F7726A94-1EF0-4D91-B7BF-C033E3D6E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9AF10D-A615-4F65-83A9-C261118FD5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0000"/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r="444"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8F0650C-11DF-45E6-8EC2-E3B298F0D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24FB4153-1E3E-4AE9-8306-E8C292894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D9D086-37C4-4E9E-AF71-1914170281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Forte" panose="03060902040502070203" pitchFamily="66" charset="0"/>
                <a:cs typeface="Dreaming Outloud Script Pro" panose="020F0502020204030204" pitchFamily="66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235388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A58B-CE56-494C-8C1E-00C1F0F90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1" y="394157"/>
            <a:ext cx="11691257" cy="102627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Health Insurance Overview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8D14C1-B3C3-42A1-8D63-A0A1EB7C2050}"/>
              </a:ext>
            </a:extLst>
          </p:cNvPr>
          <p:cNvSpPr txBox="1"/>
          <p:nvPr/>
        </p:nvSpPr>
        <p:spPr>
          <a:xfrm>
            <a:off x="175726" y="1563110"/>
            <a:ext cx="11691257" cy="5478423"/>
          </a:xfrm>
          <a:prstGeom prst="rect">
            <a:avLst/>
          </a:prstGeom>
          <a:solidFill>
            <a:srgbClr val="3FCDFF"/>
          </a:solidFill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Insurance </a:t>
            </a: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contract between you and a health insurance company that provides financial protection for your health care costs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exchange for a monthly premium, the insurance company agrees to pay for some, or all health care costs such as:</a:t>
            </a:r>
          </a:p>
          <a:p>
            <a:pPr lvl="1"/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*Doctor Visits 							* Rehabilitation Hospital Stays   </a:t>
            </a:r>
          </a:p>
          <a:p>
            <a:pPr lvl="1"/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*Medications							* Home Health Care</a:t>
            </a:r>
          </a:p>
          <a:p>
            <a:pPr lvl="1"/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*Hospital Care							* Urgent Care</a:t>
            </a:r>
          </a:p>
          <a:p>
            <a:pPr lvl="1"/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*Special Equipment					* Emergency Care</a:t>
            </a:r>
          </a:p>
          <a:p>
            <a:pPr lvl="1"/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*Routine check-ups					* Mental Health</a:t>
            </a:r>
          </a:p>
          <a:p>
            <a:pPr lvl="1"/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*Preventive services like immunizations and cancer screenings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2121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400" b="0" i="0" dirty="0"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b="0" i="0" dirty="0"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350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A58B-CE56-494C-8C1E-00C1F0F90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1" y="2208800"/>
            <a:ext cx="11691257" cy="1990338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00B050"/>
                </a:solidFill>
              </a:rPr>
              <a:t>Why is Healthcare Important?</a:t>
            </a:r>
          </a:p>
        </p:txBody>
      </p:sp>
    </p:spTree>
    <p:extLst>
      <p:ext uri="{BB962C8B-B14F-4D97-AF65-F5344CB8AC3E}">
        <p14:creationId xmlns:p14="http://schemas.microsoft.com/office/powerpoint/2010/main" val="2569019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A58B-CE56-494C-8C1E-00C1F0F90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1" y="394157"/>
            <a:ext cx="11691257" cy="102627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Healthcare Matters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8D14C1-B3C3-42A1-8D63-A0A1EB7C2050}"/>
              </a:ext>
            </a:extLst>
          </p:cNvPr>
          <p:cNvSpPr txBox="1"/>
          <p:nvPr/>
        </p:nvSpPr>
        <p:spPr>
          <a:xfrm>
            <a:off x="175726" y="1563110"/>
            <a:ext cx="11691257" cy="224676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Improves health </a:t>
            </a: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 preventative services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Early </a:t>
            </a: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 </a:t>
            </a: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 for illness/injuries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Amelioration or cure </a:t>
            </a: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sz="2800" b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physical/mental </a:t>
            </a: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impairments</a:t>
            </a:r>
            <a:endParaRPr lang="en-US" sz="2800" b="0" i="0" dirty="0"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CE5215-3F8E-FBFB-C789-68E9B32A12D6}"/>
              </a:ext>
            </a:extLst>
          </p:cNvPr>
          <p:cNvSpPr txBox="1"/>
          <p:nvPr/>
        </p:nvSpPr>
        <p:spPr>
          <a:xfrm>
            <a:off x="0" y="5294890"/>
            <a:ext cx="1169125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i="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*Note: </a:t>
            </a:r>
            <a:r>
              <a:rPr lang="en-US" sz="200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Not having health insurance can lead to large debt, affect your health if you delay care. Those who don’t have insurance coverage will be at a much greater disadvantage. The inability to seek treatment for health conditions and the crushing weight of medical bills are two big reasons to obtain coverage.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D8FFBA-8472-F62B-8B79-F5E9B03ACCBA}"/>
              </a:ext>
            </a:extLst>
          </p:cNvPr>
          <p:cNvSpPr txBox="1"/>
          <p:nvPr/>
        </p:nvSpPr>
        <p:spPr>
          <a:xfrm>
            <a:off x="175725" y="3952562"/>
            <a:ext cx="1169125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American Hospital Association, in the U.S., about </a:t>
            </a:r>
            <a:r>
              <a:rPr lang="en-US" sz="2400" b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90%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residents have health insurance, but more than </a:t>
            </a:r>
            <a:r>
              <a:rPr lang="en-US" sz="2400" b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million 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still lack coverage</a:t>
            </a:r>
            <a:endParaRPr lang="en-US" sz="2400" i="0" dirty="0"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057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A58B-CE56-494C-8C1E-00C1F0F90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1" y="2208800"/>
            <a:ext cx="11691257" cy="1990338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00B050"/>
                </a:solidFill>
              </a:rPr>
              <a:t>What is a Monthly Premium?</a:t>
            </a:r>
          </a:p>
        </p:txBody>
      </p:sp>
    </p:spTree>
    <p:extLst>
      <p:ext uri="{BB962C8B-B14F-4D97-AF65-F5344CB8AC3E}">
        <p14:creationId xmlns:p14="http://schemas.microsoft.com/office/powerpoint/2010/main" val="2987183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A58B-CE56-494C-8C1E-00C1F0F90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1" y="394157"/>
            <a:ext cx="11691257" cy="102627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Monthly Health Insurance Premium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8D14C1-B3C3-42A1-8D63-A0A1EB7C2050}"/>
              </a:ext>
            </a:extLst>
          </p:cNvPr>
          <p:cNvSpPr txBox="1"/>
          <p:nvPr/>
        </p:nvSpPr>
        <p:spPr>
          <a:xfrm>
            <a:off x="250370" y="1751960"/>
            <a:ext cx="1169125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amount of money you pay </a:t>
            </a:r>
            <a:r>
              <a:rPr lang="en-US" sz="2800" b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month </a:t>
            </a: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your insurance company for health insurance coverage. You </a:t>
            </a: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pay your premium each month</a:t>
            </a: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even if you don’t use any healthcare services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0" i="0" dirty="0"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2121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0" i="0" dirty="0"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0200F4-5AA7-4364-08EB-CE6394929BCD}"/>
              </a:ext>
            </a:extLst>
          </p:cNvPr>
          <p:cNvSpPr txBox="1"/>
          <p:nvPr/>
        </p:nvSpPr>
        <p:spPr>
          <a:xfrm>
            <a:off x="250370" y="3229334"/>
            <a:ext cx="1169125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2121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b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binding premium</a:t>
            </a: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the first month’s premium you must pay to complete the enrollment in a new health insurance policy. 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binding premium is not paid, health coverage will not be effective.</a:t>
            </a:r>
            <a:endParaRPr lang="en-US" sz="2800" b="0" i="0" u="sng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241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A58B-CE56-494C-8C1E-00C1F0F90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1" y="2208800"/>
            <a:ext cx="11691257" cy="1990338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00B050"/>
                </a:solidFill>
              </a:rPr>
              <a:t>What is a deductible?</a:t>
            </a:r>
          </a:p>
        </p:txBody>
      </p:sp>
    </p:spTree>
    <p:extLst>
      <p:ext uri="{BB962C8B-B14F-4D97-AF65-F5344CB8AC3E}">
        <p14:creationId xmlns:p14="http://schemas.microsoft.com/office/powerpoint/2010/main" val="3625719639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EE5A829B87A340A0DD1DF0127145B8" ma:contentTypeVersion="12" ma:contentTypeDescription="Create a new document." ma:contentTypeScope="" ma:versionID="79f7a82549c8140b88c097fa1e4c6e80">
  <xsd:schema xmlns:xsd="http://www.w3.org/2001/XMLSchema" xmlns:xs="http://www.w3.org/2001/XMLSchema" xmlns:p="http://schemas.microsoft.com/office/2006/metadata/properties" xmlns:ns3="1fb6f88f-1b28-4429-99bd-bbd64b749c4e" xmlns:ns4="6e05f04e-a5fb-4a8f-aeb0-f692c69503ae" targetNamespace="http://schemas.microsoft.com/office/2006/metadata/properties" ma:root="true" ma:fieldsID="90cefe92101b512af61ac10c3534c295" ns3:_="" ns4:_="">
    <xsd:import namespace="1fb6f88f-1b28-4429-99bd-bbd64b749c4e"/>
    <xsd:import namespace="6e05f04e-a5fb-4a8f-aeb0-f692c69503a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b6f88f-1b28-4429-99bd-bbd64b749c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05f04e-a5fb-4a8f-aeb0-f692c69503a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fb6f88f-1b28-4429-99bd-bbd64b749c4e" xsi:nil="true"/>
  </documentManagement>
</p:properties>
</file>

<file path=customXml/itemProps1.xml><?xml version="1.0" encoding="utf-8"?>
<ds:datastoreItem xmlns:ds="http://schemas.openxmlformats.org/officeDocument/2006/customXml" ds:itemID="{C7F8B8EB-4830-4F8D-8FC0-993634EDC1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b6f88f-1b28-4429-99bd-bbd64b749c4e"/>
    <ds:schemaRef ds:uri="6e05f04e-a5fb-4a8f-aeb0-f692c69503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1A3C9B-DA98-4E5A-9FD5-133A945946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39FFF8-6727-439D-AEFB-35E246EA7B9B}">
  <ds:schemaRefs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dcmitype/"/>
    <ds:schemaRef ds:uri="6e05f04e-a5fb-4a8f-aeb0-f692c69503ae"/>
    <ds:schemaRef ds:uri="1fb6f88f-1b28-4429-99bd-bbd64b749c4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29128</TotalTime>
  <Words>1706</Words>
  <Application>Microsoft Office PowerPoint</Application>
  <PresentationFormat>Widescreen</PresentationFormat>
  <Paragraphs>218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Amasis MT Pro Black</vt:lpstr>
      <vt:lpstr>Aptos</vt:lpstr>
      <vt:lpstr>Arial</vt:lpstr>
      <vt:lpstr>Arial Nova</vt:lpstr>
      <vt:lpstr>Bernard MT Condensed</vt:lpstr>
      <vt:lpstr>Canva Sans</vt:lpstr>
      <vt:lpstr>Corbel</vt:lpstr>
      <vt:lpstr>Forte</vt:lpstr>
      <vt:lpstr>Times New Roman</vt:lpstr>
      <vt:lpstr>Basis</vt:lpstr>
      <vt:lpstr>Demystifying health insurance:</vt:lpstr>
      <vt:lpstr>Agenda</vt:lpstr>
      <vt:lpstr>What is Health Insurance?</vt:lpstr>
      <vt:lpstr>Health Insurance Overview</vt:lpstr>
      <vt:lpstr>Why is Healthcare Important?</vt:lpstr>
      <vt:lpstr>Healthcare Matters</vt:lpstr>
      <vt:lpstr>What is a Monthly Premium?</vt:lpstr>
      <vt:lpstr>Monthly Health Insurance Premium</vt:lpstr>
      <vt:lpstr>What is a deductible?</vt:lpstr>
      <vt:lpstr>Deductible</vt:lpstr>
      <vt:lpstr>What is Out-of-Pocket Maximum?</vt:lpstr>
      <vt:lpstr>Out-of-Pocket Maximum (OOP)</vt:lpstr>
      <vt:lpstr>What is Copay?</vt:lpstr>
      <vt:lpstr>Copay</vt:lpstr>
      <vt:lpstr>What is Coinsurance?</vt:lpstr>
      <vt:lpstr>Coinsurance</vt:lpstr>
      <vt:lpstr>What are the different Health Plan Types?</vt:lpstr>
      <vt:lpstr>Health Plan Types</vt:lpstr>
      <vt:lpstr>Other Health Programs</vt:lpstr>
      <vt:lpstr>Medicare</vt:lpstr>
      <vt:lpstr>Medicaid</vt:lpstr>
      <vt:lpstr>Children’s Health Insurance Program (CHIP)</vt:lpstr>
      <vt:lpstr>Florida KidCare</vt:lpstr>
      <vt:lpstr>GAP Insurance</vt:lpstr>
      <vt:lpstr>How can we help?</vt:lpstr>
      <vt:lpstr>Navigator Program</vt:lpstr>
      <vt:lpstr>What we CANNOT do</vt:lpstr>
      <vt:lpstr>Q &amp; a</vt:lpstr>
      <vt:lpstr>Call today!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Targeted Outreach</dc:title>
  <dc:creator>Courtney Basik</dc:creator>
  <cp:lastModifiedBy>Harry Guerra</cp:lastModifiedBy>
  <cp:revision>142</cp:revision>
  <dcterms:created xsi:type="dcterms:W3CDTF">2016-09-19T14:06:38Z</dcterms:created>
  <dcterms:modified xsi:type="dcterms:W3CDTF">2024-10-30T14:20:16Z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0x01010018EE5A829B87A340A0DD1DF0127145B8</vt:lpwstr>
  </property>
</Properties>
</file>