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68" r:id="rId2"/>
    <p:sldId id="287" r:id="rId3"/>
    <p:sldId id="257" r:id="rId4"/>
    <p:sldId id="289" r:id="rId5"/>
    <p:sldId id="258" r:id="rId6"/>
    <p:sldId id="288" r:id="rId7"/>
    <p:sldId id="269" r:id="rId8"/>
    <p:sldId id="290" r:id="rId9"/>
    <p:sldId id="293" r:id="rId10"/>
    <p:sldId id="291" r:id="rId11"/>
    <p:sldId id="272" r:id="rId12"/>
    <p:sldId id="260" r:id="rId13"/>
    <p:sldId id="280" r:id="rId14"/>
    <p:sldId id="282" r:id="rId15"/>
    <p:sldId id="284" r:id="rId16"/>
    <p:sldId id="285" r:id="rId17"/>
    <p:sldId id="261" r:id="rId18"/>
    <p:sldId id="274" r:id="rId19"/>
    <p:sldId id="29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710" autoAdjust="0"/>
  </p:normalViewPr>
  <p:slideViewPr>
    <p:cSldViewPr>
      <p:cViewPr varScale="1">
        <p:scale>
          <a:sx n="79" d="100"/>
          <a:sy n="79" d="100"/>
        </p:scale>
        <p:origin x="802" y="72"/>
      </p:cViewPr>
      <p:guideLst>
        <p:guide pos="3840"/>
        <p:guide orient="horz" pos="2160"/>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AFC3D9-B1A9-4B1D-A64C-6A03CC9E0426}"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B40EF9BF-B085-4E07-9C0C-FAE59C93850C}">
      <dgm:prSet/>
      <dgm:spPr/>
      <dgm:t>
        <a:bodyPr/>
        <a:lstStyle/>
        <a:p>
          <a:r>
            <a:rPr lang="en-US"/>
            <a:t>January 16 – October 31</a:t>
          </a:r>
        </a:p>
      </dgm:t>
    </dgm:pt>
    <dgm:pt modelId="{6F2B9798-D134-4975-9632-FA0F304DE1DB}" type="parTrans" cxnId="{806118D4-8764-459A-9DDA-C226130103E4}">
      <dgm:prSet/>
      <dgm:spPr/>
      <dgm:t>
        <a:bodyPr/>
        <a:lstStyle/>
        <a:p>
          <a:endParaRPr lang="en-US"/>
        </a:p>
      </dgm:t>
    </dgm:pt>
    <dgm:pt modelId="{83606A3B-EC5B-4E07-A5EF-2DACABFFB188}" type="sibTrans" cxnId="{806118D4-8764-459A-9DDA-C226130103E4}">
      <dgm:prSet/>
      <dgm:spPr/>
      <dgm:t>
        <a:bodyPr/>
        <a:lstStyle/>
        <a:p>
          <a:endParaRPr lang="en-US"/>
        </a:p>
      </dgm:t>
    </dgm:pt>
    <dgm:pt modelId="{08394E44-C95B-484E-A368-CA2CD6C2F689}">
      <dgm:prSet/>
      <dgm:spPr/>
      <dgm:t>
        <a:bodyPr/>
        <a:lstStyle/>
        <a:p>
          <a:r>
            <a:rPr lang="en-US" dirty="0"/>
            <a:t>Everyone’s SEP is different.</a:t>
          </a:r>
        </a:p>
      </dgm:t>
    </dgm:pt>
    <dgm:pt modelId="{4D0718F7-484B-497E-92F5-C2A70D6474B3}" type="parTrans" cxnId="{1B8118FC-AC53-481D-A00F-AEA8809711F0}">
      <dgm:prSet/>
      <dgm:spPr/>
      <dgm:t>
        <a:bodyPr/>
        <a:lstStyle/>
        <a:p>
          <a:endParaRPr lang="en-US"/>
        </a:p>
      </dgm:t>
    </dgm:pt>
    <dgm:pt modelId="{1817DC19-3061-4372-B882-D0F1CD8D9942}" type="sibTrans" cxnId="{1B8118FC-AC53-481D-A00F-AEA8809711F0}">
      <dgm:prSet/>
      <dgm:spPr/>
      <dgm:t>
        <a:bodyPr/>
        <a:lstStyle/>
        <a:p>
          <a:endParaRPr lang="en-US"/>
        </a:p>
      </dgm:t>
    </dgm:pt>
    <dgm:pt modelId="{077E23DC-A80A-47CF-A9D6-E6DE0A2EF88A}">
      <dgm:prSet/>
      <dgm:spPr/>
      <dgm:t>
        <a:bodyPr/>
        <a:lstStyle/>
        <a:p>
          <a:r>
            <a:rPr lang="en-US" dirty="0"/>
            <a:t>It all depends on the life event</a:t>
          </a:r>
        </a:p>
      </dgm:t>
    </dgm:pt>
    <dgm:pt modelId="{2FBA02BE-FD59-4B17-9D2E-A597981106C3}" type="parTrans" cxnId="{8D3019D3-E41A-41D4-A634-6E48DB85A689}">
      <dgm:prSet/>
      <dgm:spPr/>
      <dgm:t>
        <a:bodyPr/>
        <a:lstStyle/>
        <a:p>
          <a:endParaRPr lang="en-US"/>
        </a:p>
      </dgm:t>
    </dgm:pt>
    <dgm:pt modelId="{10E74DBC-75DD-4675-A767-A13ABAC6FED0}" type="sibTrans" cxnId="{8D3019D3-E41A-41D4-A634-6E48DB85A689}">
      <dgm:prSet/>
      <dgm:spPr/>
      <dgm:t>
        <a:bodyPr/>
        <a:lstStyle/>
        <a:p>
          <a:endParaRPr lang="en-US"/>
        </a:p>
      </dgm:t>
    </dgm:pt>
    <dgm:pt modelId="{25B01AA6-8CC7-40DE-B489-A2D1AF9388A1}">
      <dgm:prSet/>
      <dgm:spPr/>
      <dgm:t>
        <a:bodyPr/>
        <a:lstStyle/>
        <a:p>
          <a:r>
            <a:rPr lang="en-US"/>
            <a:t>Consumers will need to show proof</a:t>
          </a:r>
        </a:p>
      </dgm:t>
    </dgm:pt>
    <dgm:pt modelId="{EF821F3C-A094-4B75-A7D6-D96B7EAEDD76}" type="parTrans" cxnId="{E0A7435A-45AF-40EC-9B43-24BCA7DB1D6B}">
      <dgm:prSet/>
      <dgm:spPr/>
      <dgm:t>
        <a:bodyPr/>
        <a:lstStyle/>
        <a:p>
          <a:endParaRPr lang="en-US"/>
        </a:p>
      </dgm:t>
    </dgm:pt>
    <dgm:pt modelId="{483D6C48-ED87-4385-8806-BDFEC037E821}" type="sibTrans" cxnId="{E0A7435A-45AF-40EC-9B43-24BCA7DB1D6B}">
      <dgm:prSet/>
      <dgm:spPr/>
      <dgm:t>
        <a:bodyPr/>
        <a:lstStyle/>
        <a:p>
          <a:endParaRPr lang="en-US"/>
        </a:p>
      </dgm:t>
    </dgm:pt>
    <dgm:pt modelId="{7E88DF4E-153E-4235-BCD3-5AD03980B138}" type="pres">
      <dgm:prSet presAssocID="{D9AFC3D9-B1A9-4B1D-A64C-6A03CC9E0426}" presName="linear" presStyleCnt="0">
        <dgm:presLayoutVars>
          <dgm:dir/>
          <dgm:animLvl val="lvl"/>
          <dgm:resizeHandles val="exact"/>
        </dgm:presLayoutVars>
      </dgm:prSet>
      <dgm:spPr/>
    </dgm:pt>
    <dgm:pt modelId="{9DA2A0B9-FE88-48C1-BDEC-0DC25573DCF0}" type="pres">
      <dgm:prSet presAssocID="{B40EF9BF-B085-4E07-9C0C-FAE59C93850C}" presName="parentLin" presStyleCnt="0"/>
      <dgm:spPr/>
    </dgm:pt>
    <dgm:pt modelId="{0CAC1C88-2F48-484E-A47F-CEF4E054E744}" type="pres">
      <dgm:prSet presAssocID="{B40EF9BF-B085-4E07-9C0C-FAE59C93850C}" presName="parentLeftMargin" presStyleLbl="node1" presStyleIdx="0" presStyleCnt="4"/>
      <dgm:spPr/>
    </dgm:pt>
    <dgm:pt modelId="{B2E84D79-9F07-42E1-8482-16ED77D56D5E}" type="pres">
      <dgm:prSet presAssocID="{B40EF9BF-B085-4E07-9C0C-FAE59C93850C}" presName="parentText" presStyleLbl="node1" presStyleIdx="0" presStyleCnt="4">
        <dgm:presLayoutVars>
          <dgm:chMax val="0"/>
          <dgm:bulletEnabled val="1"/>
        </dgm:presLayoutVars>
      </dgm:prSet>
      <dgm:spPr/>
    </dgm:pt>
    <dgm:pt modelId="{DC8AB1C4-E8DA-4645-A689-020D94491052}" type="pres">
      <dgm:prSet presAssocID="{B40EF9BF-B085-4E07-9C0C-FAE59C93850C}" presName="negativeSpace" presStyleCnt="0"/>
      <dgm:spPr/>
    </dgm:pt>
    <dgm:pt modelId="{03635CA9-4E6C-49A6-9A6D-6B517642972D}" type="pres">
      <dgm:prSet presAssocID="{B40EF9BF-B085-4E07-9C0C-FAE59C93850C}" presName="childText" presStyleLbl="conFgAcc1" presStyleIdx="0" presStyleCnt="4" custLinFactNeighborX="429" custLinFactNeighborY="-15550">
        <dgm:presLayoutVars>
          <dgm:bulletEnabled val="1"/>
        </dgm:presLayoutVars>
      </dgm:prSet>
      <dgm:spPr/>
    </dgm:pt>
    <dgm:pt modelId="{4D131F56-20BF-4B49-B700-9DBDE2EA4455}" type="pres">
      <dgm:prSet presAssocID="{83606A3B-EC5B-4E07-A5EF-2DACABFFB188}" presName="spaceBetweenRectangles" presStyleCnt="0"/>
      <dgm:spPr/>
    </dgm:pt>
    <dgm:pt modelId="{1ED836CE-4BEC-4F15-94AB-2F26EE258834}" type="pres">
      <dgm:prSet presAssocID="{08394E44-C95B-484E-A368-CA2CD6C2F689}" presName="parentLin" presStyleCnt="0"/>
      <dgm:spPr/>
    </dgm:pt>
    <dgm:pt modelId="{4D8A3E17-A9AF-4B61-99A2-F656A3AD9E7C}" type="pres">
      <dgm:prSet presAssocID="{08394E44-C95B-484E-A368-CA2CD6C2F689}" presName="parentLeftMargin" presStyleLbl="node1" presStyleIdx="0" presStyleCnt="4"/>
      <dgm:spPr/>
    </dgm:pt>
    <dgm:pt modelId="{22629725-6F1E-4D10-A336-FEABD1BB4B7C}" type="pres">
      <dgm:prSet presAssocID="{08394E44-C95B-484E-A368-CA2CD6C2F689}" presName="parentText" presStyleLbl="node1" presStyleIdx="1" presStyleCnt="4">
        <dgm:presLayoutVars>
          <dgm:chMax val="0"/>
          <dgm:bulletEnabled val="1"/>
        </dgm:presLayoutVars>
      </dgm:prSet>
      <dgm:spPr/>
    </dgm:pt>
    <dgm:pt modelId="{44E60563-E92F-4607-8BE2-A9B0E6D5A64A}" type="pres">
      <dgm:prSet presAssocID="{08394E44-C95B-484E-A368-CA2CD6C2F689}" presName="negativeSpace" presStyleCnt="0"/>
      <dgm:spPr/>
    </dgm:pt>
    <dgm:pt modelId="{067A2B34-51CD-4C1F-9AB6-8AC72D0DDF6B}" type="pres">
      <dgm:prSet presAssocID="{08394E44-C95B-484E-A368-CA2CD6C2F689}" presName="childText" presStyleLbl="conFgAcc1" presStyleIdx="1" presStyleCnt="4">
        <dgm:presLayoutVars>
          <dgm:bulletEnabled val="1"/>
        </dgm:presLayoutVars>
      </dgm:prSet>
      <dgm:spPr/>
    </dgm:pt>
    <dgm:pt modelId="{4B5578BB-F45D-41DE-ABCE-754EEFFEF6AB}" type="pres">
      <dgm:prSet presAssocID="{1817DC19-3061-4372-B882-D0F1CD8D9942}" presName="spaceBetweenRectangles" presStyleCnt="0"/>
      <dgm:spPr/>
    </dgm:pt>
    <dgm:pt modelId="{9315D908-9974-422A-9389-A89C520F3DBD}" type="pres">
      <dgm:prSet presAssocID="{077E23DC-A80A-47CF-A9D6-E6DE0A2EF88A}" presName="parentLin" presStyleCnt="0"/>
      <dgm:spPr/>
    </dgm:pt>
    <dgm:pt modelId="{5216093D-677A-40BB-A1D5-2DEC00AB8569}" type="pres">
      <dgm:prSet presAssocID="{077E23DC-A80A-47CF-A9D6-E6DE0A2EF88A}" presName="parentLeftMargin" presStyleLbl="node1" presStyleIdx="1" presStyleCnt="4"/>
      <dgm:spPr/>
    </dgm:pt>
    <dgm:pt modelId="{C806244A-FAFD-4ADA-A227-25841679549C}" type="pres">
      <dgm:prSet presAssocID="{077E23DC-A80A-47CF-A9D6-E6DE0A2EF88A}" presName="parentText" presStyleLbl="node1" presStyleIdx="2" presStyleCnt="4">
        <dgm:presLayoutVars>
          <dgm:chMax val="0"/>
          <dgm:bulletEnabled val="1"/>
        </dgm:presLayoutVars>
      </dgm:prSet>
      <dgm:spPr/>
    </dgm:pt>
    <dgm:pt modelId="{7CCDFA28-28B9-4D71-9EE1-9FF0F57CC20E}" type="pres">
      <dgm:prSet presAssocID="{077E23DC-A80A-47CF-A9D6-E6DE0A2EF88A}" presName="negativeSpace" presStyleCnt="0"/>
      <dgm:spPr/>
    </dgm:pt>
    <dgm:pt modelId="{994659EE-8AA6-4A2A-8836-2E9C94710C84}" type="pres">
      <dgm:prSet presAssocID="{077E23DC-A80A-47CF-A9D6-E6DE0A2EF88A}" presName="childText" presStyleLbl="conFgAcc1" presStyleIdx="2" presStyleCnt="4">
        <dgm:presLayoutVars>
          <dgm:bulletEnabled val="1"/>
        </dgm:presLayoutVars>
      </dgm:prSet>
      <dgm:spPr/>
    </dgm:pt>
    <dgm:pt modelId="{EC741BDB-AA8E-47C9-B940-BD12C4474E3E}" type="pres">
      <dgm:prSet presAssocID="{10E74DBC-75DD-4675-A767-A13ABAC6FED0}" presName="spaceBetweenRectangles" presStyleCnt="0"/>
      <dgm:spPr/>
    </dgm:pt>
    <dgm:pt modelId="{14E2715A-1F70-4065-8930-8A7199D93F13}" type="pres">
      <dgm:prSet presAssocID="{25B01AA6-8CC7-40DE-B489-A2D1AF9388A1}" presName="parentLin" presStyleCnt="0"/>
      <dgm:spPr/>
    </dgm:pt>
    <dgm:pt modelId="{59381C5D-2111-45BA-A36C-46AB992CD37D}" type="pres">
      <dgm:prSet presAssocID="{25B01AA6-8CC7-40DE-B489-A2D1AF9388A1}" presName="parentLeftMargin" presStyleLbl="node1" presStyleIdx="2" presStyleCnt="4"/>
      <dgm:spPr/>
    </dgm:pt>
    <dgm:pt modelId="{63B29B1B-1DFE-4D4D-BAB2-922CCCFF2990}" type="pres">
      <dgm:prSet presAssocID="{25B01AA6-8CC7-40DE-B489-A2D1AF9388A1}" presName="parentText" presStyleLbl="node1" presStyleIdx="3" presStyleCnt="4">
        <dgm:presLayoutVars>
          <dgm:chMax val="0"/>
          <dgm:bulletEnabled val="1"/>
        </dgm:presLayoutVars>
      </dgm:prSet>
      <dgm:spPr/>
    </dgm:pt>
    <dgm:pt modelId="{B038EEE4-2D37-4599-8BEC-81D3970449A7}" type="pres">
      <dgm:prSet presAssocID="{25B01AA6-8CC7-40DE-B489-A2D1AF9388A1}" presName="negativeSpace" presStyleCnt="0"/>
      <dgm:spPr/>
    </dgm:pt>
    <dgm:pt modelId="{5B8AE1CF-BC62-4DC5-937B-B83C20376F41}" type="pres">
      <dgm:prSet presAssocID="{25B01AA6-8CC7-40DE-B489-A2D1AF9388A1}" presName="childText" presStyleLbl="conFgAcc1" presStyleIdx="3" presStyleCnt="4">
        <dgm:presLayoutVars>
          <dgm:bulletEnabled val="1"/>
        </dgm:presLayoutVars>
      </dgm:prSet>
      <dgm:spPr/>
    </dgm:pt>
  </dgm:ptLst>
  <dgm:cxnLst>
    <dgm:cxn modelId="{F95D8420-430C-4FA2-B33A-FF1AA2910987}" type="presOf" srcId="{08394E44-C95B-484E-A368-CA2CD6C2F689}" destId="{4D8A3E17-A9AF-4B61-99A2-F656A3AD9E7C}" srcOrd="0" destOrd="0" presId="urn:microsoft.com/office/officeart/2005/8/layout/list1"/>
    <dgm:cxn modelId="{99405430-D4AB-4DA2-B206-EF783AE6EB83}" type="presOf" srcId="{25B01AA6-8CC7-40DE-B489-A2D1AF9388A1}" destId="{63B29B1B-1DFE-4D4D-BAB2-922CCCFF2990}" srcOrd="1" destOrd="0" presId="urn:microsoft.com/office/officeart/2005/8/layout/list1"/>
    <dgm:cxn modelId="{1F98814D-5AE6-4A55-9302-DB7BCED1160B}" type="presOf" srcId="{B40EF9BF-B085-4E07-9C0C-FAE59C93850C}" destId="{B2E84D79-9F07-42E1-8482-16ED77D56D5E}" srcOrd="1" destOrd="0" presId="urn:microsoft.com/office/officeart/2005/8/layout/list1"/>
    <dgm:cxn modelId="{5EA73A6E-189F-43C0-B49D-C3EDB72C7AE8}" type="presOf" srcId="{08394E44-C95B-484E-A368-CA2CD6C2F689}" destId="{22629725-6F1E-4D10-A336-FEABD1BB4B7C}" srcOrd="1" destOrd="0" presId="urn:microsoft.com/office/officeart/2005/8/layout/list1"/>
    <dgm:cxn modelId="{5E80F579-88E9-474B-8703-DED94517EF48}" type="presOf" srcId="{25B01AA6-8CC7-40DE-B489-A2D1AF9388A1}" destId="{59381C5D-2111-45BA-A36C-46AB992CD37D}" srcOrd="0" destOrd="0" presId="urn:microsoft.com/office/officeart/2005/8/layout/list1"/>
    <dgm:cxn modelId="{E0A7435A-45AF-40EC-9B43-24BCA7DB1D6B}" srcId="{D9AFC3D9-B1A9-4B1D-A64C-6A03CC9E0426}" destId="{25B01AA6-8CC7-40DE-B489-A2D1AF9388A1}" srcOrd="3" destOrd="0" parTransId="{EF821F3C-A094-4B75-A7D6-D96B7EAEDD76}" sibTransId="{483D6C48-ED87-4385-8806-BDFEC037E821}"/>
    <dgm:cxn modelId="{F6804B9C-B52C-410D-8C9F-5C9DCCFF27A9}" type="presOf" srcId="{B40EF9BF-B085-4E07-9C0C-FAE59C93850C}" destId="{0CAC1C88-2F48-484E-A47F-CEF4E054E744}" srcOrd="0" destOrd="0" presId="urn:microsoft.com/office/officeart/2005/8/layout/list1"/>
    <dgm:cxn modelId="{8D3019D3-E41A-41D4-A634-6E48DB85A689}" srcId="{D9AFC3D9-B1A9-4B1D-A64C-6A03CC9E0426}" destId="{077E23DC-A80A-47CF-A9D6-E6DE0A2EF88A}" srcOrd="2" destOrd="0" parTransId="{2FBA02BE-FD59-4B17-9D2E-A597981106C3}" sibTransId="{10E74DBC-75DD-4675-A767-A13ABAC6FED0}"/>
    <dgm:cxn modelId="{806118D4-8764-459A-9DDA-C226130103E4}" srcId="{D9AFC3D9-B1A9-4B1D-A64C-6A03CC9E0426}" destId="{B40EF9BF-B085-4E07-9C0C-FAE59C93850C}" srcOrd="0" destOrd="0" parTransId="{6F2B9798-D134-4975-9632-FA0F304DE1DB}" sibTransId="{83606A3B-EC5B-4E07-A5EF-2DACABFFB188}"/>
    <dgm:cxn modelId="{5DF2C8DE-A4A8-48CC-96B4-08795F1EBC60}" type="presOf" srcId="{077E23DC-A80A-47CF-A9D6-E6DE0A2EF88A}" destId="{5216093D-677A-40BB-A1D5-2DEC00AB8569}" srcOrd="0" destOrd="0" presId="urn:microsoft.com/office/officeart/2005/8/layout/list1"/>
    <dgm:cxn modelId="{A03243F0-A195-4B01-AD6E-C00F74E9413E}" type="presOf" srcId="{077E23DC-A80A-47CF-A9D6-E6DE0A2EF88A}" destId="{C806244A-FAFD-4ADA-A227-25841679549C}" srcOrd="1" destOrd="0" presId="urn:microsoft.com/office/officeart/2005/8/layout/list1"/>
    <dgm:cxn modelId="{AF9B82F4-BE9A-44DE-8F5A-C4A612772DE7}" type="presOf" srcId="{D9AFC3D9-B1A9-4B1D-A64C-6A03CC9E0426}" destId="{7E88DF4E-153E-4235-BCD3-5AD03980B138}" srcOrd="0" destOrd="0" presId="urn:microsoft.com/office/officeart/2005/8/layout/list1"/>
    <dgm:cxn modelId="{1B8118FC-AC53-481D-A00F-AEA8809711F0}" srcId="{D9AFC3D9-B1A9-4B1D-A64C-6A03CC9E0426}" destId="{08394E44-C95B-484E-A368-CA2CD6C2F689}" srcOrd="1" destOrd="0" parTransId="{4D0718F7-484B-497E-92F5-C2A70D6474B3}" sibTransId="{1817DC19-3061-4372-B882-D0F1CD8D9942}"/>
    <dgm:cxn modelId="{66FDEFC2-F06B-42BE-A19A-39C0D9345E7D}" type="presParOf" srcId="{7E88DF4E-153E-4235-BCD3-5AD03980B138}" destId="{9DA2A0B9-FE88-48C1-BDEC-0DC25573DCF0}" srcOrd="0" destOrd="0" presId="urn:microsoft.com/office/officeart/2005/8/layout/list1"/>
    <dgm:cxn modelId="{39F3D661-DB8C-412D-904C-89D8B0264877}" type="presParOf" srcId="{9DA2A0B9-FE88-48C1-BDEC-0DC25573DCF0}" destId="{0CAC1C88-2F48-484E-A47F-CEF4E054E744}" srcOrd="0" destOrd="0" presId="urn:microsoft.com/office/officeart/2005/8/layout/list1"/>
    <dgm:cxn modelId="{2896C9D3-352A-406B-8089-DD0EB625DEE8}" type="presParOf" srcId="{9DA2A0B9-FE88-48C1-BDEC-0DC25573DCF0}" destId="{B2E84D79-9F07-42E1-8482-16ED77D56D5E}" srcOrd="1" destOrd="0" presId="urn:microsoft.com/office/officeart/2005/8/layout/list1"/>
    <dgm:cxn modelId="{6B58C6D9-8E42-4D84-B54A-FA1C2B49425D}" type="presParOf" srcId="{7E88DF4E-153E-4235-BCD3-5AD03980B138}" destId="{DC8AB1C4-E8DA-4645-A689-020D94491052}" srcOrd="1" destOrd="0" presId="urn:microsoft.com/office/officeart/2005/8/layout/list1"/>
    <dgm:cxn modelId="{26438EC1-23CF-48B0-9FB5-9555FC541FDA}" type="presParOf" srcId="{7E88DF4E-153E-4235-BCD3-5AD03980B138}" destId="{03635CA9-4E6C-49A6-9A6D-6B517642972D}" srcOrd="2" destOrd="0" presId="urn:microsoft.com/office/officeart/2005/8/layout/list1"/>
    <dgm:cxn modelId="{0C28A1F0-9D8D-4038-AD81-B7C31BDB2FD6}" type="presParOf" srcId="{7E88DF4E-153E-4235-BCD3-5AD03980B138}" destId="{4D131F56-20BF-4B49-B700-9DBDE2EA4455}" srcOrd="3" destOrd="0" presId="urn:microsoft.com/office/officeart/2005/8/layout/list1"/>
    <dgm:cxn modelId="{7DE5C51F-B4A3-45D8-8293-BB9829BA5F4B}" type="presParOf" srcId="{7E88DF4E-153E-4235-BCD3-5AD03980B138}" destId="{1ED836CE-4BEC-4F15-94AB-2F26EE258834}" srcOrd="4" destOrd="0" presId="urn:microsoft.com/office/officeart/2005/8/layout/list1"/>
    <dgm:cxn modelId="{CBFB1D78-5A22-4248-BFD6-2CD0EBD47141}" type="presParOf" srcId="{1ED836CE-4BEC-4F15-94AB-2F26EE258834}" destId="{4D8A3E17-A9AF-4B61-99A2-F656A3AD9E7C}" srcOrd="0" destOrd="0" presId="urn:microsoft.com/office/officeart/2005/8/layout/list1"/>
    <dgm:cxn modelId="{304B1E80-EC1E-43D6-A152-8050DA41FDA0}" type="presParOf" srcId="{1ED836CE-4BEC-4F15-94AB-2F26EE258834}" destId="{22629725-6F1E-4D10-A336-FEABD1BB4B7C}" srcOrd="1" destOrd="0" presId="urn:microsoft.com/office/officeart/2005/8/layout/list1"/>
    <dgm:cxn modelId="{B749B92A-F360-4FD7-B708-EE74497B0857}" type="presParOf" srcId="{7E88DF4E-153E-4235-BCD3-5AD03980B138}" destId="{44E60563-E92F-4607-8BE2-A9B0E6D5A64A}" srcOrd="5" destOrd="0" presId="urn:microsoft.com/office/officeart/2005/8/layout/list1"/>
    <dgm:cxn modelId="{D7EB9652-5DC4-43B2-AF19-5D920B5A446B}" type="presParOf" srcId="{7E88DF4E-153E-4235-BCD3-5AD03980B138}" destId="{067A2B34-51CD-4C1F-9AB6-8AC72D0DDF6B}" srcOrd="6" destOrd="0" presId="urn:microsoft.com/office/officeart/2005/8/layout/list1"/>
    <dgm:cxn modelId="{A9E0E80D-FDBC-4AB9-AB00-9E9D23E30791}" type="presParOf" srcId="{7E88DF4E-153E-4235-BCD3-5AD03980B138}" destId="{4B5578BB-F45D-41DE-ABCE-754EEFFEF6AB}" srcOrd="7" destOrd="0" presId="urn:microsoft.com/office/officeart/2005/8/layout/list1"/>
    <dgm:cxn modelId="{47FCAF6E-3C24-4396-90DA-E24606386C7F}" type="presParOf" srcId="{7E88DF4E-153E-4235-BCD3-5AD03980B138}" destId="{9315D908-9974-422A-9389-A89C520F3DBD}" srcOrd="8" destOrd="0" presId="urn:microsoft.com/office/officeart/2005/8/layout/list1"/>
    <dgm:cxn modelId="{38CAD265-1DB3-4D66-9C5C-028EBFC81EA9}" type="presParOf" srcId="{9315D908-9974-422A-9389-A89C520F3DBD}" destId="{5216093D-677A-40BB-A1D5-2DEC00AB8569}" srcOrd="0" destOrd="0" presId="urn:microsoft.com/office/officeart/2005/8/layout/list1"/>
    <dgm:cxn modelId="{8FB3B3A6-2F9C-4971-83EB-6737F30494B1}" type="presParOf" srcId="{9315D908-9974-422A-9389-A89C520F3DBD}" destId="{C806244A-FAFD-4ADA-A227-25841679549C}" srcOrd="1" destOrd="0" presId="urn:microsoft.com/office/officeart/2005/8/layout/list1"/>
    <dgm:cxn modelId="{2FB0D39F-BBCB-432A-94A7-B9126EFCD068}" type="presParOf" srcId="{7E88DF4E-153E-4235-BCD3-5AD03980B138}" destId="{7CCDFA28-28B9-4D71-9EE1-9FF0F57CC20E}" srcOrd="9" destOrd="0" presId="urn:microsoft.com/office/officeart/2005/8/layout/list1"/>
    <dgm:cxn modelId="{D94722E8-BBF5-4A88-8D6B-BB27E6F25AC8}" type="presParOf" srcId="{7E88DF4E-153E-4235-BCD3-5AD03980B138}" destId="{994659EE-8AA6-4A2A-8836-2E9C94710C84}" srcOrd="10" destOrd="0" presId="urn:microsoft.com/office/officeart/2005/8/layout/list1"/>
    <dgm:cxn modelId="{722FA8B2-CD4C-42FD-A9E2-5A27A83D5798}" type="presParOf" srcId="{7E88DF4E-153E-4235-BCD3-5AD03980B138}" destId="{EC741BDB-AA8E-47C9-B940-BD12C4474E3E}" srcOrd="11" destOrd="0" presId="urn:microsoft.com/office/officeart/2005/8/layout/list1"/>
    <dgm:cxn modelId="{17B4AB49-8B94-4976-9D52-86E8C9263D45}" type="presParOf" srcId="{7E88DF4E-153E-4235-BCD3-5AD03980B138}" destId="{14E2715A-1F70-4065-8930-8A7199D93F13}" srcOrd="12" destOrd="0" presId="urn:microsoft.com/office/officeart/2005/8/layout/list1"/>
    <dgm:cxn modelId="{2AA4E91C-B346-4628-9597-BF442B1CF0AB}" type="presParOf" srcId="{14E2715A-1F70-4065-8930-8A7199D93F13}" destId="{59381C5D-2111-45BA-A36C-46AB992CD37D}" srcOrd="0" destOrd="0" presId="urn:microsoft.com/office/officeart/2005/8/layout/list1"/>
    <dgm:cxn modelId="{E6E484FB-7FB5-4CCB-B256-292CDEAD5740}" type="presParOf" srcId="{14E2715A-1F70-4065-8930-8A7199D93F13}" destId="{63B29B1B-1DFE-4D4D-BAB2-922CCCFF2990}" srcOrd="1" destOrd="0" presId="urn:microsoft.com/office/officeart/2005/8/layout/list1"/>
    <dgm:cxn modelId="{492C3093-19DD-4958-B33B-587B0803A54D}" type="presParOf" srcId="{7E88DF4E-153E-4235-BCD3-5AD03980B138}" destId="{B038EEE4-2D37-4599-8BEC-81D3970449A7}" srcOrd="13" destOrd="0" presId="urn:microsoft.com/office/officeart/2005/8/layout/list1"/>
    <dgm:cxn modelId="{B20C3F2D-41F5-4BD0-8575-1861AE3ED8BA}" type="presParOf" srcId="{7E88DF4E-153E-4235-BCD3-5AD03980B138}" destId="{5B8AE1CF-BC62-4DC5-937B-B83C20376F41}"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35CA9-4E6C-49A6-9A6D-6B517642972D}">
      <dsp:nvSpPr>
        <dsp:cNvPr id="0" name=""/>
        <dsp:cNvSpPr/>
      </dsp:nvSpPr>
      <dsp:spPr>
        <a:xfrm>
          <a:off x="0" y="433507"/>
          <a:ext cx="9144000" cy="630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E84D79-9F07-42E1-8482-16ED77D56D5E}">
      <dsp:nvSpPr>
        <dsp:cNvPr id="0" name=""/>
        <dsp:cNvSpPr/>
      </dsp:nvSpPr>
      <dsp:spPr>
        <a:xfrm>
          <a:off x="457200" y="85500"/>
          <a:ext cx="6400800" cy="738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l" defTabSz="1111250">
            <a:lnSpc>
              <a:spcPct val="90000"/>
            </a:lnSpc>
            <a:spcBef>
              <a:spcPct val="0"/>
            </a:spcBef>
            <a:spcAft>
              <a:spcPct val="35000"/>
            </a:spcAft>
            <a:buNone/>
          </a:pPr>
          <a:r>
            <a:rPr lang="en-US" sz="2500" kern="1200"/>
            <a:t>January 16 – October 31</a:t>
          </a:r>
        </a:p>
      </dsp:txBody>
      <dsp:txXfrm>
        <a:off x="493226" y="121526"/>
        <a:ext cx="6328748" cy="665948"/>
      </dsp:txXfrm>
    </dsp:sp>
    <dsp:sp modelId="{067A2B34-51CD-4C1F-9AB6-8AC72D0DDF6B}">
      <dsp:nvSpPr>
        <dsp:cNvPr id="0" name=""/>
        <dsp:cNvSpPr/>
      </dsp:nvSpPr>
      <dsp:spPr>
        <a:xfrm>
          <a:off x="0" y="1588500"/>
          <a:ext cx="9144000" cy="630000"/>
        </a:xfrm>
        <a:prstGeom prst="rect">
          <a:avLst/>
        </a:prstGeom>
        <a:solidFill>
          <a:schemeClr val="lt1">
            <a:alpha val="90000"/>
            <a:hueOff val="0"/>
            <a:satOff val="0"/>
            <a:lumOff val="0"/>
            <a:alphaOff val="0"/>
          </a:schemeClr>
        </a:solidFill>
        <a:ln w="12700" cap="flat" cmpd="sng" algn="ctr">
          <a:solidFill>
            <a:schemeClr val="accent2">
              <a:hueOff val="4135708"/>
              <a:satOff val="13145"/>
              <a:lumOff val="2615"/>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629725-6F1E-4D10-A336-FEABD1BB4B7C}">
      <dsp:nvSpPr>
        <dsp:cNvPr id="0" name=""/>
        <dsp:cNvSpPr/>
      </dsp:nvSpPr>
      <dsp:spPr>
        <a:xfrm>
          <a:off x="457200" y="1219500"/>
          <a:ext cx="6400800" cy="738000"/>
        </a:xfrm>
        <a:prstGeom prst="roundRect">
          <a:avLst/>
        </a:prstGeom>
        <a:solidFill>
          <a:schemeClr val="accent2">
            <a:hueOff val="4135708"/>
            <a:satOff val="13145"/>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l" defTabSz="1111250">
            <a:lnSpc>
              <a:spcPct val="90000"/>
            </a:lnSpc>
            <a:spcBef>
              <a:spcPct val="0"/>
            </a:spcBef>
            <a:spcAft>
              <a:spcPct val="35000"/>
            </a:spcAft>
            <a:buNone/>
          </a:pPr>
          <a:r>
            <a:rPr lang="en-US" sz="2500" kern="1200" dirty="0"/>
            <a:t>Everyone’s SEP is different.</a:t>
          </a:r>
        </a:p>
      </dsp:txBody>
      <dsp:txXfrm>
        <a:off x="493226" y="1255526"/>
        <a:ext cx="6328748" cy="665948"/>
      </dsp:txXfrm>
    </dsp:sp>
    <dsp:sp modelId="{994659EE-8AA6-4A2A-8836-2E9C94710C84}">
      <dsp:nvSpPr>
        <dsp:cNvPr id="0" name=""/>
        <dsp:cNvSpPr/>
      </dsp:nvSpPr>
      <dsp:spPr>
        <a:xfrm>
          <a:off x="0" y="2722500"/>
          <a:ext cx="9144000" cy="630000"/>
        </a:xfrm>
        <a:prstGeom prst="rect">
          <a:avLst/>
        </a:prstGeom>
        <a:solidFill>
          <a:schemeClr val="lt1">
            <a:alpha val="90000"/>
            <a:hueOff val="0"/>
            <a:satOff val="0"/>
            <a:lumOff val="0"/>
            <a:alphaOff val="0"/>
          </a:schemeClr>
        </a:solidFill>
        <a:ln w="12700" cap="flat" cmpd="sng" algn="ctr">
          <a:solidFill>
            <a:schemeClr val="accent2">
              <a:hueOff val="8271415"/>
              <a:satOff val="26289"/>
              <a:lumOff val="523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06244A-FAFD-4ADA-A227-25841679549C}">
      <dsp:nvSpPr>
        <dsp:cNvPr id="0" name=""/>
        <dsp:cNvSpPr/>
      </dsp:nvSpPr>
      <dsp:spPr>
        <a:xfrm>
          <a:off x="457200" y="2353500"/>
          <a:ext cx="6400800" cy="738000"/>
        </a:xfrm>
        <a:prstGeom prst="roundRect">
          <a:avLst/>
        </a:prstGeom>
        <a:solidFill>
          <a:schemeClr val="accent2">
            <a:hueOff val="8271415"/>
            <a:satOff val="26289"/>
            <a:lumOff val="52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l" defTabSz="1111250">
            <a:lnSpc>
              <a:spcPct val="90000"/>
            </a:lnSpc>
            <a:spcBef>
              <a:spcPct val="0"/>
            </a:spcBef>
            <a:spcAft>
              <a:spcPct val="35000"/>
            </a:spcAft>
            <a:buNone/>
          </a:pPr>
          <a:r>
            <a:rPr lang="en-US" sz="2500" kern="1200" dirty="0"/>
            <a:t>It all depends on the life event</a:t>
          </a:r>
        </a:p>
      </dsp:txBody>
      <dsp:txXfrm>
        <a:off x="493226" y="2389526"/>
        <a:ext cx="6328748" cy="665948"/>
      </dsp:txXfrm>
    </dsp:sp>
    <dsp:sp modelId="{5B8AE1CF-BC62-4DC5-937B-B83C20376F41}">
      <dsp:nvSpPr>
        <dsp:cNvPr id="0" name=""/>
        <dsp:cNvSpPr/>
      </dsp:nvSpPr>
      <dsp:spPr>
        <a:xfrm>
          <a:off x="0" y="3856500"/>
          <a:ext cx="9144000" cy="630000"/>
        </a:xfrm>
        <a:prstGeom prst="rect">
          <a:avLst/>
        </a:prstGeom>
        <a:solidFill>
          <a:schemeClr val="lt1">
            <a:alpha val="90000"/>
            <a:hueOff val="0"/>
            <a:satOff val="0"/>
            <a:lumOff val="0"/>
            <a:alphaOff val="0"/>
          </a:schemeClr>
        </a:solidFill>
        <a:ln w="12700" cap="flat" cmpd="sng" algn="ctr">
          <a:solidFill>
            <a:schemeClr val="accent2">
              <a:hueOff val="12407122"/>
              <a:satOff val="39434"/>
              <a:lumOff val="7845"/>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B29B1B-1DFE-4D4D-BAB2-922CCCFF2990}">
      <dsp:nvSpPr>
        <dsp:cNvPr id="0" name=""/>
        <dsp:cNvSpPr/>
      </dsp:nvSpPr>
      <dsp:spPr>
        <a:xfrm>
          <a:off x="457200" y="3487500"/>
          <a:ext cx="6400800" cy="738000"/>
        </a:xfrm>
        <a:prstGeom prst="roundRect">
          <a:avLst/>
        </a:prstGeom>
        <a:solidFill>
          <a:schemeClr val="accent2">
            <a:hueOff val="12407122"/>
            <a:satOff val="39434"/>
            <a:lumOff val="78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l" defTabSz="1111250">
            <a:lnSpc>
              <a:spcPct val="90000"/>
            </a:lnSpc>
            <a:spcBef>
              <a:spcPct val="0"/>
            </a:spcBef>
            <a:spcAft>
              <a:spcPct val="35000"/>
            </a:spcAft>
            <a:buNone/>
          </a:pPr>
          <a:r>
            <a:rPr lang="en-US" sz="2500" kern="1200"/>
            <a:t>Consumers will need to show proof</a:t>
          </a:r>
        </a:p>
      </dsp:txBody>
      <dsp:txXfrm>
        <a:off x="493226" y="3523526"/>
        <a:ext cx="6328748" cy="66594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3B725B-653D-4166-A8E9-72A38A1847CF}" type="datetimeFigureOut">
              <a:rPr lang="en-US"/>
              <a:t>10/30/2024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861E8E-D392-497B-BB21-122DD7C27CF3}" type="slidenum">
              <a:rPr/>
              <a:t>‹#›</a:t>
            </a:fld>
            <a:endParaRPr/>
          </a:p>
        </p:txBody>
      </p:sp>
    </p:spTree>
    <p:extLst>
      <p:ext uri="{BB962C8B-B14F-4D97-AF65-F5344CB8AC3E}">
        <p14:creationId xmlns:p14="http://schemas.microsoft.com/office/powerpoint/2010/main" val="120835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F64CD-0576-4A9A-BD06-7889D6E60BDC}" type="datetimeFigureOut">
              <a:rPr lang="en-US"/>
              <a:t>10/30/2024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5D449-B875-4B8D-8E66-224D27E54C9A}" type="slidenum">
              <a:rPr/>
              <a:t>‹#›</a:t>
            </a:fld>
            <a:endParaRPr/>
          </a:p>
        </p:txBody>
      </p:sp>
    </p:spTree>
    <p:extLst>
      <p:ext uri="{BB962C8B-B14F-4D97-AF65-F5344CB8AC3E}">
        <p14:creationId xmlns:p14="http://schemas.microsoft.com/office/powerpoint/2010/main" val="134997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1</a:t>
            </a:fld>
            <a:endParaRPr lang="en-US"/>
          </a:p>
        </p:txBody>
      </p:sp>
    </p:spTree>
    <p:extLst>
      <p:ext uri="{BB962C8B-B14F-4D97-AF65-F5344CB8AC3E}">
        <p14:creationId xmlns:p14="http://schemas.microsoft.com/office/powerpoint/2010/main" val="3002001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10</a:t>
            </a:fld>
            <a:endParaRPr lang="en-US"/>
          </a:p>
        </p:txBody>
      </p:sp>
    </p:spTree>
    <p:extLst>
      <p:ext uri="{BB962C8B-B14F-4D97-AF65-F5344CB8AC3E}">
        <p14:creationId xmlns:p14="http://schemas.microsoft.com/office/powerpoint/2010/main" val="4072809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11</a:t>
            </a:fld>
            <a:endParaRPr lang="en-US"/>
          </a:p>
        </p:txBody>
      </p:sp>
    </p:spTree>
    <p:extLst>
      <p:ext uri="{BB962C8B-B14F-4D97-AF65-F5344CB8AC3E}">
        <p14:creationId xmlns:p14="http://schemas.microsoft.com/office/powerpoint/2010/main" val="2757659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12</a:t>
            </a:fld>
            <a:endParaRPr lang="en-US"/>
          </a:p>
        </p:txBody>
      </p:sp>
    </p:spTree>
    <p:extLst>
      <p:ext uri="{BB962C8B-B14F-4D97-AF65-F5344CB8AC3E}">
        <p14:creationId xmlns:p14="http://schemas.microsoft.com/office/powerpoint/2010/main" val="1357399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13</a:t>
            </a:fld>
            <a:endParaRPr lang="en-US"/>
          </a:p>
        </p:txBody>
      </p:sp>
    </p:spTree>
    <p:extLst>
      <p:ext uri="{BB962C8B-B14F-4D97-AF65-F5344CB8AC3E}">
        <p14:creationId xmlns:p14="http://schemas.microsoft.com/office/powerpoint/2010/main" val="315123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14</a:t>
            </a:fld>
            <a:endParaRPr lang="en-US"/>
          </a:p>
        </p:txBody>
      </p:sp>
    </p:spTree>
    <p:extLst>
      <p:ext uri="{BB962C8B-B14F-4D97-AF65-F5344CB8AC3E}">
        <p14:creationId xmlns:p14="http://schemas.microsoft.com/office/powerpoint/2010/main" val="2406044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15</a:t>
            </a:fld>
            <a:endParaRPr lang="en-US"/>
          </a:p>
        </p:txBody>
      </p:sp>
    </p:spTree>
    <p:extLst>
      <p:ext uri="{BB962C8B-B14F-4D97-AF65-F5344CB8AC3E}">
        <p14:creationId xmlns:p14="http://schemas.microsoft.com/office/powerpoint/2010/main" val="1617787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16</a:t>
            </a:fld>
            <a:endParaRPr lang="en-US"/>
          </a:p>
        </p:txBody>
      </p:sp>
    </p:spTree>
    <p:extLst>
      <p:ext uri="{BB962C8B-B14F-4D97-AF65-F5344CB8AC3E}">
        <p14:creationId xmlns:p14="http://schemas.microsoft.com/office/powerpoint/2010/main" val="2709781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17</a:t>
            </a:fld>
            <a:endParaRPr lang="en-US"/>
          </a:p>
        </p:txBody>
      </p:sp>
    </p:spTree>
    <p:extLst>
      <p:ext uri="{BB962C8B-B14F-4D97-AF65-F5344CB8AC3E}">
        <p14:creationId xmlns:p14="http://schemas.microsoft.com/office/powerpoint/2010/main" val="2893359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18</a:t>
            </a:fld>
            <a:endParaRPr lang="en-US"/>
          </a:p>
        </p:txBody>
      </p:sp>
    </p:spTree>
    <p:extLst>
      <p:ext uri="{BB962C8B-B14F-4D97-AF65-F5344CB8AC3E}">
        <p14:creationId xmlns:p14="http://schemas.microsoft.com/office/powerpoint/2010/main" val="18588400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19</a:t>
            </a:fld>
            <a:endParaRPr lang="en-US"/>
          </a:p>
        </p:txBody>
      </p:sp>
    </p:spTree>
    <p:extLst>
      <p:ext uri="{BB962C8B-B14F-4D97-AF65-F5344CB8AC3E}">
        <p14:creationId xmlns:p14="http://schemas.microsoft.com/office/powerpoint/2010/main" val="3478710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2</a:t>
            </a:fld>
            <a:endParaRPr lang="en-US"/>
          </a:p>
        </p:txBody>
      </p:sp>
    </p:spTree>
    <p:extLst>
      <p:ext uri="{BB962C8B-B14F-4D97-AF65-F5344CB8AC3E}">
        <p14:creationId xmlns:p14="http://schemas.microsoft.com/office/powerpoint/2010/main" val="3872153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3</a:t>
            </a:fld>
            <a:endParaRPr lang="en-US"/>
          </a:p>
        </p:txBody>
      </p:sp>
    </p:spTree>
    <p:extLst>
      <p:ext uri="{BB962C8B-B14F-4D97-AF65-F5344CB8AC3E}">
        <p14:creationId xmlns:p14="http://schemas.microsoft.com/office/powerpoint/2010/main" val="728084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4</a:t>
            </a:fld>
            <a:endParaRPr lang="en-US"/>
          </a:p>
        </p:txBody>
      </p:sp>
    </p:spTree>
    <p:extLst>
      <p:ext uri="{BB962C8B-B14F-4D97-AF65-F5344CB8AC3E}">
        <p14:creationId xmlns:p14="http://schemas.microsoft.com/office/powerpoint/2010/main" val="4003726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5</a:t>
            </a:fld>
            <a:endParaRPr lang="en-US"/>
          </a:p>
        </p:txBody>
      </p:sp>
    </p:spTree>
    <p:extLst>
      <p:ext uri="{BB962C8B-B14F-4D97-AF65-F5344CB8AC3E}">
        <p14:creationId xmlns:p14="http://schemas.microsoft.com/office/powerpoint/2010/main" val="2079283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6</a:t>
            </a:fld>
            <a:endParaRPr lang="en-US"/>
          </a:p>
        </p:txBody>
      </p:sp>
    </p:spTree>
    <p:extLst>
      <p:ext uri="{BB962C8B-B14F-4D97-AF65-F5344CB8AC3E}">
        <p14:creationId xmlns:p14="http://schemas.microsoft.com/office/powerpoint/2010/main" val="723616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7</a:t>
            </a:fld>
            <a:endParaRPr lang="en-US"/>
          </a:p>
        </p:txBody>
      </p:sp>
    </p:spTree>
    <p:extLst>
      <p:ext uri="{BB962C8B-B14F-4D97-AF65-F5344CB8AC3E}">
        <p14:creationId xmlns:p14="http://schemas.microsoft.com/office/powerpoint/2010/main" val="3462018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8</a:t>
            </a:fld>
            <a:endParaRPr lang="en-US"/>
          </a:p>
        </p:txBody>
      </p:sp>
    </p:spTree>
    <p:extLst>
      <p:ext uri="{BB962C8B-B14F-4D97-AF65-F5344CB8AC3E}">
        <p14:creationId xmlns:p14="http://schemas.microsoft.com/office/powerpoint/2010/main" val="1024828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9</a:t>
            </a:fld>
            <a:endParaRPr lang="en-US"/>
          </a:p>
        </p:txBody>
      </p:sp>
    </p:spTree>
    <p:extLst>
      <p:ext uri="{BB962C8B-B14F-4D97-AF65-F5344CB8AC3E}">
        <p14:creationId xmlns:p14="http://schemas.microsoft.com/office/powerpoint/2010/main" val="2119002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D9D9D9"/>
            </a:gs>
            <a:gs pos="100000">
              <a:schemeClr val="bg1"/>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6225" y="1828800"/>
            <a:ext cx="4098175" cy="3177380"/>
          </a:xfrm>
        </p:spPr>
        <p:txBody>
          <a:bodyPr anchor="b">
            <a:normAutofit/>
          </a:bodyPr>
          <a:lstStyle>
            <a:lvl1pPr algn="l">
              <a:lnSpc>
                <a:spcPct val="80000"/>
              </a:lnSpc>
              <a:defRPr sz="5400">
                <a:solidFill>
                  <a:schemeClr val="accent1"/>
                </a:solidFill>
              </a:defRPr>
            </a:lvl1pPr>
          </a:lstStyle>
          <a:p>
            <a:r>
              <a:rPr lang="en-US"/>
              <a:t>Click to edit Master title style</a:t>
            </a:r>
            <a:endParaRPr/>
          </a:p>
        </p:txBody>
      </p:sp>
      <p:sp>
        <p:nvSpPr>
          <p:cNvPr id="3" name="Subtitle 2"/>
          <p:cNvSpPr>
            <a:spLocks noGrp="1"/>
          </p:cNvSpPr>
          <p:nvPr>
            <p:ph type="subTitle" idx="1"/>
          </p:nvPr>
        </p:nvSpPr>
        <p:spPr>
          <a:xfrm>
            <a:off x="626225" y="5181600"/>
            <a:ext cx="4098175" cy="685800"/>
          </a:xfrm>
        </p:spPr>
        <p:txBody>
          <a:bodyPr>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7" name="Picture 6" descr="EKG lin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88688" y="-1"/>
            <a:ext cx="7000137" cy="6858001"/>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10/30/2024</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descr="Rectangle"/>
          <p:cNvSpPr/>
          <p:nvPr/>
        </p:nvSpPr>
        <p:spPr>
          <a:xfrm>
            <a:off x="9982200" y="0"/>
            <a:ext cx="220980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10058399" y="457201"/>
            <a:ext cx="2057401" cy="59436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9600" y="457200"/>
            <a:ext cx="9067800" cy="5943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10/30/2024</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10/30/2024</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7" name="Rectangle 6" descr="Rectangle"/>
          <p:cNvSpPr/>
          <p:nvPr/>
        </p:nvSpPr>
        <p:spPr>
          <a:xfrm>
            <a:off x="265112" y="228600"/>
            <a:ext cx="1165860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066800" y="1828800"/>
            <a:ext cx="7772400" cy="3177380"/>
          </a:xfrm>
        </p:spPr>
        <p:txBody>
          <a:bodyPr anchor="b">
            <a:normAutofit/>
          </a:bodyPr>
          <a:lstStyle>
            <a:lvl1pPr>
              <a:lnSpc>
                <a:spcPct val="80000"/>
              </a:lnSpc>
              <a:defRPr sz="5400"/>
            </a:lvl1pPr>
          </a:lstStyle>
          <a:p>
            <a:r>
              <a:rPr lang="en-US"/>
              <a:t>Click to edit Master title style</a:t>
            </a:r>
            <a:endParaRPr/>
          </a:p>
        </p:txBody>
      </p:sp>
      <p:sp>
        <p:nvSpPr>
          <p:cNvPr id="3" name="Text Placeholder 2"/>
          <p:cNvSpPr>
            <a:spLocks noGrp="1"/>
          </p:cNvSpPr>
          <p:nvPr>
            <p:ph type="body" idx="1"/>
          </p:nvPr>
        </p:nvSpPr>
        <p:spPr>
          <a:xfrm>
            <a:off x="1066800" y="5181600"/>
            <a:ext cx="7772400" cy="685800"/>
          </a:xfrm>
        </p:spPr>
        <p:txBody>
          <a:bodyPr>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68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246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37CC0096-1860-4642-9CD2-0079EA5E7CD1}" type="datetimeFigureOut">
              <a:rPr lang="en-US"/>
              <a:t>10/30/2024</a:t>
            </a:fld>
            <a:endParaRPr/>
          </a:p>
        </p:txBody>
      </p:sp>
      <p:sp>
        <p:nvSpPr>
          <p:cNvPr id="7" name="Slide Number Placeholder 6"/>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68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246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46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37CC0096-1860-4642-9CD2-0079EA5E7CD1}" type="datetimeFigureOut">
              <a:rPr lang="en-US"/>
              <a:t>10/30/2024</a:t>
            </a:fld>
            <a:endParaRPr/>
          </a:p>
        </p:txBody>
      </p:sp>
      <p:sp>
        <p:nvSpPr>
          <p:cNvPr id="9" name="Slide Number Placeholder 8"/>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37CC0096-1860-4642-9CD2-0079EA5E7CD1}" type="datetimeFigureOut">
              <a:rPr lang="en-US"/>
              <a:t>10/30/2024</a:t>
            </a:fld>
            <a:endParaRPr/>
          </a:p>
        </p:txBody>
      </p:sp>
      <p:sp>
        <p:nvSpPr>
          <p:cNvPr id="5" name="Slide Number Placeholder 4"/>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37CC0096-1860-4642-9CD2-0079EA5E7CD1}" type="datetimeFigureOut">
              <a:rPr lang="en-US"/>
              <a:t>10/30/2024</a:t>
            </a:fld>
            <a:endParaRPr/>
          </a:p>
        </p:txBody>
      </p:sp>
      <p:sp>
        <p:nvSpPr>
          <p:cNvPr id="4" name="Slide Number Placeholder 3"/>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2700" y="3200400"/>
            <a:ext cx="3932237" cy="1752600"/>
          </a:xfrm>
        </p:spPr>
        <p:txBody>
          <a:bodyPr anchor="b">
            <a:normAutofit/>
          </a:bodyPr>
          <a:lstStyle>
            <a:lvl1pPr>
              <a:defRPr sz="3600"/>
            </a:lvl1pPr>
          </a:lstStyle>
          <a:p>
            <a:r>
              <a:rPr lang="en-US"/>
              <a:t>Click to edit Master title style</a:t>
            </a:r>
            <a:endParaRPr/>
          </a:p>
        </p:txBody>
      </p:sp>
      <p:sp>
        <p:nvSpPr>
          <p:cNvPr id="3" name="Content Placeholder 2"/>
          <p:cNvSpPr>
            <a:spLocks noGrp="1"/>
          </p:cNvSpPr>
          <p:nvPr>
            <p:ph idx="1"/>
          </p:nvPr>
        </p:nvSpPr>
        <p:spPr>
          <a:xfrm>
            <a:off x="609600" y="457201"/>
            <a:ext cx="5943600" cy="5943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632699" y="5029200"/>
            <a:ext cx="3932237" cy="1371600"/>
          </a:xfrm>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5240" y="3200400"/>
            <a:ext cx="3932237" cy="1752600"/>
          </a:xfrm>
        </p:spPr>
        <p:txBody>
          <a:bodyPr anchor="b">
            <a:normAutofit/>
          </a:bodyPr>
          <a:lstStyle>
            <a:lvl1pPr>
              <a:defRPr sz="360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 y="0"/>
            <a:ext cx="7008810" cy="6857999"/>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635240" y="5029200"/>
            <a:ext cx="3932237" cy="137464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red bar" descr="Red bar"/>
          <p:cNvSpPr/>
          <p:nvPr/>
        </p:nvSpPr>
        <p:spPr>
          <a:xfrm>
            <a:off x="1" y="1"/>
            <a:ext cx="12188824"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066800" y="99220"/>
            <a:ext cx="10058400" cy="132556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524000" y="1828799"/>
            <a:ext cx="9144000" cy="4572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066800" y="6481760"/>
            <a:ext cx="7848600" cy="239715"/>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9067800" y="6465885"/>
            <a:ext cx="1066800" cy="239715"/>
          </a:xfrm>
          <a:prstGeom prst="rect">
            <a:avLst/>
          </a:prstGeom>
        </p:spPr>
        <p:txBody>
          <a:bodyPr vert="horz" lIns="91440" tIns="45720" rIns="91440" bIns="45720" rtlCol="0" anchor="ctr"/>
          <a:lstStyle>
            <a:lvl1pPr algn="r">
              <a:defRPr sz="1100">
                <a:solidFill>
                  <a:schemeClr val="tx1"/>
                </a:solidFill>
              </a:defRPr>
            </a:lvl1pPr>
          </a:lstStyle>
          <a:p>
            <a:fld id="{37CC0096-1860-4642-9CD2-0079EA5E7CD1}" type="datetimeFigureOut">
              <a:rPr lang="en-US" smtClean="0"/>
              <a:pPr/>
              <a:t>10/30/2024</a:t>
            </a:fld>
            <a:endParaRPr lang="en-US" dirty="0"/>
          </a:p>
        </p:txBody>
      </p:sp>
      <p:sp>
        <p:nvSpPr>
          <p:cNvPr id="6" name="Slide Number Placeholder 5"/>
          <p:cNvSpPr>
            <a:spLocks noGrp="1"/>
          </p:cNvSpPr>
          <p:nvPr>
            <p:ph type="sldNum" sz="quarter" idx="4"/>
          </p:nvPr>
        </p:nvSpPr>
        <p:spPr>
          <a:xfrm>
            <a:off x="10287000" y="6481760"/>
            <a:ext cx="838200" cy="239715"/>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hyperlink" Target="https://webenglish.se/unit-6-health/"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6.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hyperlink" Target="http://www.enrollswfl.com/" TargetMode="External"/><Relationship Id="rId7"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hyperlink" Target="mailto:harryguerra@hpcswf.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gogojob.site/135473/to-Obamacare-What-Profitable-Business-Owners-Know/"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publicdomainpictures.net/en/view-image.php?image=251087&amp;picture=metallic-gold-background" TargetMode="External"/><Relationship Id="rId3" Type="http://schemas.openxmlformats.org/officeDocument/2006/relationships/image" Target="../media/image8.jpg"/><Relationship Id="rId7"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hyperlink" Target="https://www.publicdomainpictures.net/en/view-image.php?image=251082&amp;picture=metallic-silver-background" TargetMode="External"/><Relationship Id="rId5" Type="http://schemas.openxmlformats.org/officeDocument/2006/relationships/image" Target="../media/image9.jpeg"/><Relationship Id="rId4" Type="http://schemas.openxmlformats.org/officeDocument/2006/relationships/hyperlink" Target="https://www.publicdomainpictures.net/en/view-image.php?image=251091&amp;picture=metallic-bronze-background" TargetMode="External"/><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D000865-AC4D-4067-C32E-85C6FFF3A941}"/>
              </a:ext>
            </a:extLst>
          </p:cNvPr>
          <p:cNvSpPr>
            <a:spLocks noGrp="1"/>
          </p:cNvSpPr>
          <p:nvPr>
            <p:ph type="title"/>
          </p:nvPr>
        </p:nvSpPr>
        <p:spPr>
          <a:xfrm>
            <a:off x="7238999" y="1591346"/>
            <a:ext cx="4724400" cy="1676400"/>
          </a:xfrm>
        </p:spPr>
        <p:txBody>
          <a:bodyPr>
            <a:noAutofit/>
          </a:bodyPr>
          <a:lstStyle/>
          <a:p>
            <a:pPr algn="ctr"/>
            <a:r>
              <a:rPr lang="en-US" sz="6000" b="1" dirty="0"/>
              <a:t>Marketplace Overview</a:t>
            </a:r>
          </a:p>
        </p:txBody>
      </p:sp>
      <p:pic>
        <p:nvPicPr>
          <p:cNvPr id="3" name="Picture 2" descr="A hand holding a heart&#10;&#10;Description automatically generated">
            <a:extLst>
              <a:ext uri="{FF2B5EF4-FFF2-40B4-BE49-F238E27FC236}">
                <a16:creationId xmlns:a16="http://schemas.microsoft.com/office/drawing/2014/main" id="{C9DE1FEB-584D-8A68-7FEA-D97F44EE889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175" r="3081" b="2"/>
          <a:stretch/>
        </p:blipFill>
        <p:spPr>
          <a:xfrm>
            <a:off x="1" y="10"/>
            <a:ext cx="7008810" cy="6857989"/>
          </a:xfrm>
          <a:prstGeom prst="rect">
            <a:avLst/>
          </a:prstGeom>
          <a:noFill/>
        </p:spPr>
      </p:pic>
      <p:pic>
        <p:nvPicPr>
          <p:cNvPr id="4" name="Picture 3">
            <a:extLst>
              <a:ext uri="{FF2B5EF4-FFF2-40B4-BE49-F238E27FC236}">
                <a16:creationId xmlns:a16="http://schemas.microsoft.com/office/drawing/2014/main" id="{2431D441-02FA-2FF4-9085-60DEE6CB9D89}"/>
              </a:ext>
            </a:extLst>
          </p:cNvPr>
          <p:cNvPicPr>
            <a:picLocks noChangeAspect="1"/>
          </p:cNvPicPr>
          <p:nvPr/>
        </p:nvPicPr>
        <p:blipFill>
          <a:blip r:embed="rId5"/>
          <a:stretch>
            <a:fillRect/>
          </a:stretch>
        </p:blipFill>
        <p:spPr>
          <a:xfrm>
            <a:off x="9094645" y="4609577"/>
            <a:ext cx="1320407" cy="789474"/>
          </a:xfrm>
          <a:prstGeom prst="rect">
            <a:avLst/>
          </a:prstGeom>
        </p:spPr>
      </p:pic>
      <p:sp>
        <p:nvSpPr>
          <p:cNvPr id="10" name="Text Placeholder 3">
            <a:extLst>
              <a:ext uri="{FF2B5EF4-FFF2-40B4-BE49-F238E27FC236}">
                <a16:creationId xmlns:a16="http://schemas.microsoft.com/office/drawing/2014/main" id="{608F4543-D853-180A-C4DE-66884F1C1A3D}"/>
              </a:ext>
            </a:extLst>
          </p:cNvPr>
          <p:cNvSpPr>
            <a:spLocks noGrp="1"/>
          </p:cNvSpPr>
          <p:nvPr>
            <p:ph type="body" sz="half" idx="2"/>
          </p:nvPr>
        </p:nvSpPr>
        <p:spPr>
          <a:xfrm>
            <a:off x="9094645" y="4800600"/>
            <a:ext cx="3932237" cy="1524000"/>
          </a:xfrm>
        </p:spPr>
        <p:txBody>
          <a:bodyPr>
            <a:normAutofit fontScale="25000" lnSpcReduction="20000"/>
          </a:bodyPr>
          <a:lstStyle/>
          <a:p>
            <a:endParaRPr lang="en-US" dirty="0"/>
          </a:p>
          <a:p>
            <a:endParaRPr lang="en-US" dirty="0"/>
          </a:p>
          <a:p>
            <a:endParaRPr lang="en-US" dirty="0"/>
          </a:p>
          <a:p>
            <a:r>
              <a:rPr lang="en-US" sz="5600" dirty="0"/>
              <a:t>Presented by</a:t>
            </a:r>
          </a:p>
          <a:p>
            <a:r>
              <a:rPr lang="en-US" sz="5600" dirty="0"/>
              <a:t>Harry Guerra, MBA</a:t>
            </a:r>
          </a:p>
          <a:p>
            <a:r>
              <a:rPr lang="en-US" sz="5600" dirty="0"/>
              <a:t>Certified Navigator</a:t>
            </a:r>
          </a:p>
        </p:txBody>
      </p:sp>
      <p:pic>
        <p:nvPicPr>
          <p:cNvPr id="2" name="Picture 1" descr="A qr code with black dots&#10;&#10;Description automatically generated">
            <a:extLst>
              <a:ext uri="{FF2B5EF4-FFF2-40B4-BE49-F238E27FC236}">
                <a16:creationId xmlns:a16="http://schemas.microsoft.com/office/drawing/2014/main" id="{C53991CE-9D2A-D1A2-BA76-1262533583CC}"/>
              </a:ext>
            </a:extLst>
          </p:cNvPr>
          <p:cNvPicPr>
            <a:picLocks noChangeAspect="1"/>
          </p:cNvPicPr>
          <p:nvPr/>
        </p:nvPicPr>
        <p:blipFill>
          <a:blip r:embed="rId6"/>
          <a:stretch>
            <a:fillRect/>
          </a:stretch>
        </p:blipFill>
        <p:spPr>
          <a:xfrm>
            <a:off x="10763911" y="4544526"/>
            <a:ext cx="846064" cy="854525"/>
          </a:xfrm>
          <a:prstGeom prst="rect">
            <a:avLst/>
          </a:prstGeom>
        </p:spPr>
      </p:pic>
      <p:sp>
        <p:nvSpPr>
          <p:cNvPr id="6" name="TextBox 5">
            <a:extLst>
              <a:ext uri="{FF2B5EF4-FFF2-40B4-BE49-F238E27FC236}">
                <a16:creationId xmlns:a16="http://schemas.microsoft.com/office/drawing/2014/main" id="{EFD11223-194C-D7C9-D30F-410F403CA047}"/>
              </a:ext>
            </a:extLst>
          </p:cNvPr>
          <p:cNvSpPr txBox="1"/>
          <p:nvPr/>
        </p:nvSpPr>
        <p:spPr>
          <a:xfrm>
            <a:off x="7291647" y="391017"/>
            <a:ext cx="4619105" cy="1200329"/>
          </a:xfrm>
          <a:prstGeom prst="rect">
            <a:avLst/>
          </a:prstGeom>
          <a:noFill/>
        </p:spPr>
        <p:txBody>
          <a:bodyPr wrap="square">
            <a:spAutoFit/>
          </a:bodyPr>
          <a:lstStyle/>
          <a:p>
            <a:pPr algn="ctr"/>
            <a:r>
              <a:rPr lang="en-US" sz="3600" dirty="0">
                <a:solidFill>
                  <a:schemeClr val="bg1"/>
                </a:solidFill>
              </a:rPr>
              <a:t>Demystifying Health Insurance:</a:t>
            </a:r>
          </a:p>
        </p:txBody>
      </p:sp>
      <p:pic>
        <p:nvPicPr>
          <p:cNvPr id="5" name="Picture 4" descr="A black background with blue text&#10;&#10;Description automatically generated">
            <a:extLst>
              <a:ext uri="{FF2B5EF4-FFF2-40B4-BE49-F238E27FC236}">
                <a16:creationId xmlns:a16="http://schemas.microsoft.com/office/drawing/2014/main" id="{306F4C9F-35B9-845E-6017-20408F92567A}"/>
              </a:ext>
            </a:extLst>
          </p:cNvPr>
          <p:cNvPicPr>
            <a:picLocks noChangeAspect="1"/>
          </p:cNvPicPr>
          <p:nvPr/>
        </p:nvPicPr>
        <p:blipFill>
          <a:blip r:embed="rId7"/>
          <a:stretch>
            <a:fillRect/>
          </a:stretch>
        </p:blipFill>
        <p:spPr>
          <a:xfrm>
            <a:off x="8839200" y="3761892"/>
            <a:ext cx="3020758" cy="809740"/>
          </a:xfrm>
          <a:prstGeom prst="rect">
            <a:avLst/>
          </a:prstGeom>
        </p:spPr>
      </p:pic>
    </p:spTree>
    <p:extLst>
      <p:ext uri="{BB962C8B-B14F-4D97-AF65-F5344CB8AC3E}">
        <p14:creationId xmlns:p14="http://schemas.microsoft.com/office/powerpoint/2010/main" val="25414455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75A5D-E6D5-4AF7-4772-93D099D30F38}"/>
              </a:ext>
            </a:extLst>
          </p:cNvPr>
          <p:cNvSpPr>
            <a:spLocks noGrp="1"/>
          </p:cNvSpPr>
          <p:nvPr>
            <p:ph type="title"/>
          </p:nvPr>
        </p:nvSpPr>
        <p:spPr>
          <a:xfrm>
            <a:off x="0" y="99220"/>
            <a:ext cx="12192000" cy="1325563"/>
          </a:xfrm>
        </p:spPr>
        <p:txBody>
          <a:bodyPr>
            <a:normAutofit/>
          </a:bodyPr>
          <a:lstStyle/>
          <a:p>
            <a:pPr algn="ctr"/>
            <a:r>
              <a:rPr lang="en-US" sz="4800" dirty="0"/>
              <a:t>Health Insurance Metal Tiers</a:t>
            </a:r>
          </a:p>
        </p:txBody>
      </p:sp>
      <p:sp>
        <p:nvSpPr>
          <p:cNvPr id="6" name="TextBox 5">
            <a:extLst>
              <a:ext uri="{FF2B5EF4-FFF2-40B4-BE49-F238E27FC236}">
                <a16:creationId xmlns:a16="http://schemas.microsoft.com/office/drawing/2014/main" id="{C76E1EE8-E224-EAB7-1B66-3FD63AF8A9FC}"/>
              </a:ext>
            </a:extLst>
          </p:cNvPr>
          <p:cNvSpPr txBox="1"/>
          <p:nvPr/>
        </p:nvSpPr>
        <p:spPr>
          <a:xfrm>
            <a:off x="0" y="5999039"/>
            <a:ext cx="12158444" cy="738664"/>
          </a:xfrm>
          <a:prstGeom prst="rect">
            <a:avLst/>
          </a:prstGeom>
          <a:noFill/>
        </p:spPr>
        <p:txBody>
          <a:bodyPr wrap="square">
            <a:spAutoFit/>
          </a:bodyPr>
          <a:lstStyle/>
          <a:p>
            <a:pPr algn="ctr"/>
            <a:r>
              <a:rPr lang="en-US" sz="1400" i="1" dirty="0"/>
              <a:t>It's important to note that regardless of the metal tier chosen, all ACA-compliant plans cover essential health benefits, including preventive care, hospitalization, prescription drugs, and more. When selecting a plan, individuals should consider their healthcare needs, budget, and anticipated medical expenses to choose the level of coverage that best suits their needs.</a:t>
            </a:r>
          </a:p>
        </p:txBody>
      </p:sp>
      <p:graphicFrame>
        <p:nvGraphicFramePr>
          <p:cNvPr id="3" name="Table 2">
            <a:extLst>
              <a:ext uri="{FF2B5EF4-FFF2-40B4-BE49-F238E27FC236}">
                <a16:creationId xmlns:a16="http://schemas.microsoft.com/office/drawing/2014/main" id="{826AFDF3-F747-E930-33C4-177D15041058}"/>
              </a:ext>
            </a:extLst>
          </p:cNvPr>
          <p:cNvGraphicFramePr>
            <a:graphicFrameLocks noGrp="1"/>
          </p:cNvGraphicFramePr>
          <p:nvPr>
            <p:extLst>
              <p:ext uri="{D42A27DB-BD31-4B8C-83A1-F6EECF244321}">
                <p14:modId xmlns:p14="http://schemas.microsoft.com/office/powerpoint/2010/main" val="1141637453"/>
              </p:ext>
            </p:extLst>
          </p:nvPr>
        </p:nvGraphicFramePr>
        <p:xfrm>
          <a:off x="228600" y="1828800"/>
          <a:ext cx="11734800" cy="3576320"/>
        </p:xfrm>
        <a:graphic>
          <a:graphicData uri="http://schemas.openxmlformats.org/drawingml/2006/table">
            <a:tbl>
              <a:tblPr firstRow="1" bandRow="1">
                <a:tableStyleId>{93296810-A885-4BE3-A3E7-6D5BEEA58F35}</a:tableStyleId>
              </a:tblPr>
              <a:tblGrid>
                <a:gridCol w="2933700">
                  <a:extLst>
                    <a:ext uri="{9D8B030D-6E8A-4147-A177-3AD203B41FA5}">
                      <a16:colId xmlns:a16="http://schemas.microsoft.com/office/drawing/2014/main" val="752560074"/>
                    </a:ext>
                  </a:extLst>
                </a:gridCol>
                <a:gridCol w="2933700">
                  <a:extLst>
                    <a:ext uri="{9D8B030D-6E8A-4147-A177-3AD203B41FA5}">
                      <a16:colId xmlns:a16="http://schemas.microsoft.com/office/drawing/2014/main" val="1888980977"/>
                    </a:ext>
                  </a:extLst>
                </a:gridCol>
                <a:gridCol w="2933700">
                  <a:extLst>
                    <a:ext uri="{9D8B030D-6E8A-4147-A177-3AD203B41FA5}">
                      <a16:colId xmlns:a16="http://schemas.microsoft.com/office/drawing/2014/main" val="1281045411"/>
                    </a:ext>
                  </a:extLst>
                </a:gridCol>
                <a:gridCol w="2933700">
                  <a:extLst>
                    <a:ext uri="{9D8B030D-6E8A-4147-A177-3AD203B41FA5}">
                      <a16:colId xmlns:a16="http://schemas.microsoft.com/office/drawing/2014/main" val="1243454668"/>
                    </a:ext>
                  </a:extLst>
                </a:gridCol>
              </a:tblGrid>
              <a:tr h="370840">
                <a:tc>
                  <a:txBody>
                    <a:bodyPr/>
                    <a:lstStyle/>
                    <a:p>
                      <a:pPr algn="ctr"/>
                      <a:r>
                        <a:rPr lang="en-US" dirty="0">
                          <a:solidFill>
                            <a:schemeClr val="tx1"/>
                          </a:solidFill>
                        </a:rPr>
                        <a:t>Bronze</a:t>
                      </a:r>
                    </a:p>
                  </a:txBody>
                  <a:tcPr/>
                </a:tc>
                <a:tc>
                  <a:txBody>
                    <a:bodyPr/>
                    <a:lstStyle/>
                    <a:p>
                      <a:pPr algn="ctr"/>
                      <a:r>
                        <a:rPr lang="en-US" dirty="0">
                          <a:solidFill>
                            <a:schemeClr val="tx1"/>
                          </a:solidFill>
                        </a:rPr>
                        <a:t>Silver</a:t>
                      </a:r>
                    </a:p>
                  </a:txBody>
                  <a:tcPr/>
                </a:tc>
                <a:tc>
                  <a:txBody>
                    <a:bodyPr/>
                    <a:lstStyle/>
                    <a:p>
                      <a:pPr algn="ctr"/>
                      <a:r>
                        <a:rPr lang="en-US" dirty="0">
                          <a:solidFill>
                            <a:schemeClr val="tx1"/>
                          </a:solidFill>
                        </a:rPr>
                        <a:t>Gold</a:t>
                      </a:r>
                    </a:p>
                  </a:txBody>
                  <a:tcPr/>
                </a:tc>
                <a:tc>
                  <a:txBody>
                    <a:bodyPr/>
                    <a:lstStyle/>
                    <a:p>
                      <a:pPr algn="ctr"/>
                      <a:r>
                        <a:rPr lang="en-US" dirty="0">
                          <a:solidFill>
                            <a:schemeClr val="tx1"/>
                          </a:solidFill>
                        </a:rPr>
                        <a:t>Platinum</a:t>
                      </a:r>
                    </a:p>
                  </a:txBody>
                  <a:tcPr/>
                </a:tc>
                <a:extLst>
                  <a:ext uri="{0D108BD9-81ED-4DB2-BD59-A6C34878D82A}">
                    <a16:rowId xmlns:a16="http://schemas.microsoft.com/office/drawing/2014/main" val="4285821887"/>
                  </a:ext>
                </a:extLst>
              </a:tr>
              <a:tr h="370840">
                <a:tc>
                  <a:txBody>
                    <a:bodyPr/>
                    <a:lstStyle/>
                    <a:p>
                      <a:r>
                        <a:rPr lang="en-US" dirty="0"/>
                        <a:t>Lowest monthly premium</a:t>
                      </a:r>
                    </a:p>
                  </a:txBody>
                  <a:tcPr/>
                </a:tc>
                <a:tc>
                  <a:txBody>
                    <a:bodyPr/>
                    <a:lstStyle/>
                    <a:p>
                      <a:r>
                        <a:rPr lang="en-US" dirty="0"/>
                        <a:t>Balanced monthly premium</a:t>
                      </a:r>
                    </a:p>
                  </a:txBody>
                  <a:tcPr/>
                </a:tc>
                <a:tc>
                  <a:txBody>
                    <a:bodyPr/>
                    <a:lstStyle/>
                    <a:p>
                      <a:r>
                        <a:rPr lang="en-US" dirty="0"/>
                        <a:t>Higher monthly premiums</a:t>
                      </a:r>
                    </a:p>
                  </a:txBody>
                  <a:tcPr/>
                </a:tc>
                <a:tc>
                  <a:txBody>
                    <a:bodyPr/>
                    <a:lstStyle/>
                    <a:p>
                      <a:r>
                        <a:rPr lang="en-US" dirty="0"/>
                        <a:t>Highest monthly premiums</a:t>
                      </a:r>
                    </a:p>
                  </a:txBody>
                  <a:tcPr/>
                </a:tc>
                <a:extLst>
                  <a:ext uri="{0D108BD9-81ED-4DB2-BD59-A6C34878D82A}">
                    <a16:rowId xmlns:a16="http://schemas.microsoft.com/office/drawing/2014/main" val="3502930550"/>
                  </a:ext>
                </a:extLst>
              </a:tr>
              <a:tr h="370840">
                <a:tc>
                  <a:txBody>
                    <a:bodyPr/>
                    <a:lstStyle/>
                    <a:p>
                      <a:r>
                        <a:rPr lang="en-US" dirty="0"/>
                        <a:t>Highest out-of-pocket costs</a:t>
                      </a:r>
                    </a:p>
                  </a:txBody>
                  <a:tcPr/>
                </a:tc>
                <a:tc>
                  <a:txBody>
                    <a:bodyPr/>
                    <a:lstStyle/>
                    <a:p>
                      <a:r>
                        <a:rPr lang="en-US" dirty="0"/>
                        <a:t>Balanced out-of-pocket costs</a:t>
                      </a:r>
                    </a:p>
                  </a:txBody>
                  <a:tcPr/>
                </a:tc>
                <a:tc>
                  <a:txBody>
                    <a:bodyPr/>
                    <a:lstStyle/>
                    <a:p>
                      <a:r>
                        <a:rPr lang="en-US" dirty="0"/>
                        <a:t>Lower out-of-pocket costs</a:t>
                      </a:r>
                    </a:p>
                  </a:txBody>
                  <a:tcPr/>
                </a:tc>
                <a:tc>
                  <a:txBody>
                    <a:bodyPr/>
                    <a:lstStyle/>
                    <a:p>
                      <a:r>
                        <a:rPr lang="en-US" dirty="0"/>
                        <a:t>Lowest out-of-pocket costs</a:t>
                      </a:r>
                    </a:p>
                  </a:txBody>
                  <a:tcPr/>
                </a:tc>
                <a:extLst>
                  <a:ext uri="{0D108BD9-81ED-4DB2-BD59-A6C34878D82A}">
                    <a16:rowId xmlns:a16="http://schemas.microsoft.com/office/drawing/2014/main" val="3673815544"/>
                  </a:ext>
                </a:extLst>
              </a:tr>
              <a:tr h="370840">
                <a:tc>
                  <a:txBody>
                    <a:bodyPr/>
                    <a:lstStyle/>
                    <a:p>
                      <a:r>
                        <a:rPr lang="en-US" dirty="0"/>
                        <a:t>Insurance covers about 60% of healthcare costs</a:t>
                      </a:r>
                    </a:p>
                  </a:txBody>
                  <a:tcPr/>
                </a:tc>
                <a:tc>
                  <a:txBody>
                    <a:bodyPr/>
                    <a:lstStyle/>
                    <a:p>
                      <a:r>
                        <a:rPr lang="en-US" dirty="0"/>
                        <a:t>Insurance covers about 70% of healthcare costs</a:t>
                      </a:r>
                    </a:p>
                  </a:txBody>
                  <a:tcPr/>
                </a:tc>
                <a:tc>
                  <a:txBody>
                    <a:bodyPr/>
                    <a:lstStyle/>
                    <a:p>
                      <a:r>
                        <a:rPr lang="en-US" dirty="0"/>
                        <a:t>Insurance covers about 80% of healthcare costs</a:t>
                      </a:r>
                    </a:p>
                  </a:txBody>
                  <a:tcPr/>
                </a:tc>
                <a:tc>
                  <a:txBody>
                    <a:bodyPr/>
                    <a:lstStyle/>
                    <a:p>
                      <a:r>
                        <a:rPr lang="en-US" dirty="0"/>
                        <a:t>Insurance covers about 90% of healthcare costs</a:t>
                      </a:r>
                    </a:p>
                  </a:txBody>
                  <a:tcPr/>
                </a:tc>
                <a:extLst>
                  <a:ext uri="{0D108BD9-81ED-4DB2-BD59-A6C34878D82A}">
                    <a16:rowId xmlns:a16="http://schemas.microsoft.com/office/drawing/2014/main" val="1248943791"/>
                  </a:ext>
                </a:extLst>
              </a:tr>
              <a:tr h="370840">
                <a:tc>
                  <a:txBody>
                    <a:bodyPr/>
                    <a:lstStyle/>
                    <a:p>
                      <a:r>
                        <a:rPr lang="en-US" dirty="0"/>
                        <a:t>Consumers cover about 40% of remaining costs</a:t>
                      </a:r>
                    </a:p>
                  </a:txBody>
                  <a:tcPr/>
                </a:tc>
                <a:tc>
                  <a:txBody>
                    <a:bodyPr/>
                    <a:lstStyle/>
                    <a:p>
                      <a:r>
                        <a:rPr lang="en-US" dirty="0"/>
                        <a:t>Consumers cover about 30% of remaining costs</a:t>
                      </a:r>
                    </a:p>
                  </a:txBody>
                  <a:tcPr/>
                </a:tc>
                <a:tc>
                  <a:txBody>
                    <a:bodyPr/>
                    <a:lstStyle/>
                    <a:p>
                      <a:r>
                        <a:rPr lang="en-US" dirty="0"/>
                        <a:t>Consumers cover about 20% of remaining costs</a:t>
                      </a:r>
                    </a:p>
                  </a:txBody>
                  <a:tcPr/>
                </a:tc>
                <a:tc>
                  <a:txBody>
                    <a:bodyPr/>
                    <a:lstStyle/>
                    <a:p>
                      <a:r>
                        <a:rPr lang="en-US" dirty="0"/>
                        <a:t>Consumers cover about 10% of remaining costs</a:t>
                      </a:r>
                    </a:p>
                  </a:txBody>
                  <a:tcPr/>
                </a:tc>
                <a:extLst>
                  <a:ext uri="{0D108BD9-81ED-4DB2-BD59-A6C34878D82A}">
                    <a16:rowId xmlns:a16="http://schemas.microsoft.com/office/drawing/2014/main" val="840322863"/>
                  </a:ext>
                </a:extLst>
              </a:tr>
              <a:tr h="370840">
                <a:tc>
                  <a:txBody>
                    <a:bodyPr/>
                    <a:lstStyle/>
                    <a:p>
                      <a:r>
                        <a:rPr lang="en-US" dirty="0"/>
                        <a:t>Option good if generally healthy and not needing frequent medical care</a:t>
                      </a:r>
                    </a:p>
                  </a:txBody>
                  <a:tcPr/>
                </a:tc>
                <a:tc>
                  <a:txBody>
                    <a:bodyPr/>
                    <a:lstStyle/>
                    <a:p>
                      <a:r>
                        <a:rPr lang="en-US" dirty="0"/>
                        <a:t>Option the most popular choice due to the balanced costs</a:t>
                      </a:r>
                    </a:p>
                  </a:txBody>
                  <a:tcPr/>
                </a:tc>
                <a:tc>
                  <a:txBody>
                    <a:bodyPr/>
                    <a:lstStyle/>
                    <a:p>
                      <a:r>
                        <a:rPr lang="en-US" dirty="0"/>
                        <a:t>Option if needing frequent medical care or have ongoing health conditions</a:t>
                      </a:r>
                    </a:p>
                  </a:txBody>
                  <a:tcPr/>
                </a:tc>
                <a:tc>
                  <a:txBody>
                    <a:bodyPr/>
                    <a:lstStyle/>
                    <a:p>
                      <a:r>
                        <a:rPr lang="en-US" dirty="0"/>
                        <a:t>Option good if need extensive medical care or have chronic conditions</a:t>
                      </a:r>
                    </a:p>
                  </a:txBody>
                  <a:tcPr/>
                </a:tc>
                <a:extLst>
                  <a:ext uri="{0D108BD9-81ED-4DB2-BD59-A6C34878D82A}">
                    <a16:rowId xmlns:a16="http://schemas.microsoft.com/office/drawing/2014/main" val="726628790"/>
                  </a:ext>
                </a:extLst>
              </a:tr>
            </a:tbl>
          </a:graphicData>
        </a:graphic>
      </p:graphicFrame>
    </p:spTree>
    <p:extLst>
      <p:ext uri="{BB962C8B-B14F-4D97-AF65-F5344CB8AC3E}">
        <p14:creationId xmlns:p14="http://schemas.microsoft.com/office/powerpoint/2010/main" val="1307494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FE494-988A-BEB4-4BDA-60900EB4CC4C}"/>
              </a:ext>
            </a:extLst>
          </p:cNvPr>
          <p:cNvSpPr>
            <a:spLocks noGrp="1"/>
          </p:cNvSpPr>
          <p:nvPr>
            <p:ph type="title"/>
          </p:nvPr>
        </p:nvSpPr>
        <p:spPr>
          <a:xfrm>
            <a:off x="0" y="99220"/>
            <a:ext cx="12192000" cy="1325563"/>
          </a:xfrm>
        </p:spPr>
        <p:txBody>
          <a:bodyPr/>
          <a:lstStyle/>
          <a:p>
            <a:pPr algn="ctr"/>
            <a:r>
              <a:rPr lang="en-US" dirty="0"/>
              <a:t>Basic Elements of Qualified Health Plans (QHP)</a:t>
            </a:r>
          </a:p>
        </p:txBody>
      </p:sp>
      <p:pic>
        <p:nvPicPr>
          <p:cNvPr id="5" name="Picture 4" descr="A yellow and white chart with icons&#10;&#10;Description automatically generated with medium confidence">
            <a:extLst>
              <a:ext uri="{FF2B5EF4-FFF2-40B4-BE49-F238E27FC236}">
                <a16:creationId xmlns:a16="http://schemas.microsoft.com/office/drawing/2014/main" id="{291D2DBD-2004-51D1-060B-B22218FB965D}"/>
              </a:ext>
            </a:extLst>
          </p:cNvPr>
          <p:cNvPicPr>
            <a:picLocks noChangeAspect="1"/>
          </p:cNvPicPr>
          <p:nvPr/>
        </p:nvPicPr>
        <p:blipFill rotWithShape="1">
          <a:blip r:embed="rId3">
            <a:extLst>
              <a:ext uri="{28A0092B-C50C-407E-A947-70E740481C1C}">
                <a14:useLocalDpi xmlns:a14="http://schemas.microsoft.com/office/drawing/2010/main" val="0"/>
              </a:ext>
            </a:extLst>
          </a:blip>
          <a:srcRect t="14706" b="18277"/>
          <a:stretch/>
        </p:blipFill>
        <p:spPr>
          <a:xfrm>
            <a:off x="685800" y="1524000"/>
            <a:ext cx="10744200" cy="5334000"/>
          </a:xfrm>
          <a:prstGeom prst="rect">
            <a:avLst/>
          </a:prstGeom>
        </p:spPr>
      </p:pic>
    </p:spTree>
    <p:extLst>
      <p:ext uri="{BB962C8B-B14F-4D97-AF65-F5344CB8AC3E}">
        <p14:creationId xmlns:p14="http://schemas.microsoft.com/office/powerpoint/2010/main" val="19302458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220"/>
            <a:ext cx="12192000" cy="1325563"/>
          </a:xfrm>
        </p:spPr>
        <p:txBody>
          <a:bodyPr>
            <a:noAutofit/>
          </a:bodyPr>
          <a:lstStyle/>
          <a:p>
            <a:pPr algn="ctr"/>
            <a:r>
              <a:rPr lang="en-US" sz="4800" dirty="0"/>
              <a:t>Open Enrollment</a:t>
            </a:r>
            <a:br>
              <a:rPr lang="en-US" sz="4800" dirty="0"/>
            </a:br>
            <a:r>
              <a:rPr lang="en-US" sz="4800" dirty="0"/>
              <a:t>Nov. 1 – Jan. 15</a:t>
            </a:r>
          </a:p>
        </p:txBody>
      </p:sp>
      <p:sp>
        <p:nvSpPr>
          <p:cNvPr id="3" name="Content Placeholder 2"/>
          <p:cNvSpPr>
            <a:spLocks noGrp="1"/>
          </p:cNvSpPr>
          <p:nvPr>
            <p:ph sz="half" idx="1"/>
          </p:nvPr>
        </p:nvSpPr>
        <p:spPr>
          <a:xfrm>
            <a:off x="0" y="1825624"/>
            <a:ext cx="12192000" cy="4575175"/>
          </a:xfrm>
        </p:spPr>
        <p:txBody>
          <a:bodyPr>
            <a:normAutofit/>
          </a:bodyPr>
          <a:lstStyle/>
          <a:p>
            <a:pPr marL="0" indent="0" algn="ctr">
              <a:buNone/>
            </a:pPr>
            <a:r>
              <a:rPr lang="en-US" sz="4800" b="1" i="1" dirty="0"/>
              <a:t>Why are Open Enrollment dates important?</a:t>
            </a:r>
          </a:p>
          <a:p>
            <a:r>
              <a:rPr lang="en-US" sz="3200" dirty="0"/>
              <a:t>Open enrollment is the only time consumers can enroll in a health plan on the individual market without qualifying for special enrollment</a:t>
            </a:r>
          </a:p>
          <a:p>
            <a:r>
              <a:rPr lang="en-US" sz="3200" dirty="0"/>
              <a:t>Getting sick or having an accident does not qualify for special enrollment</a:t>
            </a:r>
          </a:p>
          <a:p>
            <a:r>
              <a:rPr lang="en-US" sz="3200" dirty="0"/>
              <a:t>Missing Open Enrollment may limit enrollment options without qualifying life events.</a:t>
            </a:r>
          </a:p>
        </p:txBody>
      </p:sp>
    </p:spTree>
    <p:extLst>
      <p:ext uri="{BB962C8B-B14F-4D97-AF65-F5344CB8AC3E}">
        <p14:creationId xmlns:p14="http://schemas.microsoft.com/office/powerpoint/2010/main" val="2738627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036988" y="398703"/>
            <a:ext cx="9719814" cy="635270"/>
          </a:xfrm>
          <a:prstGeom prst="rect">
            <a:avLst/>
          </a:prstGeom>
        </p:spPr>
        <p:txBody>
          <a:bodyPr vert="horz" wrap="square" lIns="0" tIns="11906" rIns="0" bIns="0" rtlCol="0" anchor="ctr">
            <a:spAutoFit/>
          </a:bodyPr>
          <a:lstStyle/>
          <a:p>
            <a:pPr marL="9525">
              <a:lnSpc>
                <a:spcPct val="100000"/>
              </a:lnSpc>
              <a:spcBef>
                <a:spcPts val="94"/>
              </a:spcBef>
            </a:pPr>
            <a:r>
              <a:rPr lang="en-US" sz="4050" dirty="0"/>
              <a:t>What is Special Enrollment Period? Y12 </a:t>
            </a:r>
            <a:endParaRPr sz="4013" dirty="0">
              <a:latin typeface="Soleil Bk"/>
              <a:cs typeface="Soleil Bk"/>
            </a:endParaRPr>
          </a:p>
        </p:txBody>
      </p:sp>
      <p:sp>
        <p:nvSpPr>
          <p:cNvPr id="4" name="object 4"/>
          <p:cNvSpPr/>
          <p:nvPr/>
        </p:nvSpPr>
        <p:spPr>
          <a:xfrm>
            <a:off x="3753069" y="6352160"/>
            <a:ext cx="5977890" cy="0"/>
          </a:xfrm>
          <a:custGeom>
            <a:avLst/>
            <a:gdLst/>
            <a:ahLst/>
            <a:cxnLst/>
            <a:rect l="l" t="t" r="r" b="b"/>
            <a:pathLst>
              <a:path w="7970520">
                <a:moveTo>
                  <a:pt x="0" y="0"/>
                </a:moveTo>
                <a:lnTo>
                  <a:pt x="7970177" y="0"/>
                </a:lnTo>
              </a:path>
            </a:pathLst>
          </a:custGeom>
          <a:ln w="38100">
            <a:solidFill>
              <a:srgbClr val="EFB43C"/>
            </a:solidFill>
          </a:ln>
        </p:spPr>
        <p:txBody>
          <a:bodyPr wrap="square" lIns="0" tIns="0" rIns="0" bIns="0" rtlCol="0"/>
          <a:lstStyle/>
          <a:p>
            <a:endParaRPr sz="1350" dirty="0"/>
          </a:p>
        </p:txBody>
      </p:sp>
      <p:sp>
        <p:nvSpPr>
          <p:cNvPr id="5" name="object 5"/>
          <p:cNvSpPr txBox="1"/>
          <p:nvPr/>
        </p:nvSpPr>
        <p:spPr>
          <a:xfrm>
            <a:off x="1057702" y="1311681"/>
            <a:ext cx="8693972" cy="5680401"/>
          </a:xfrm>
          <a:prstGeom prst="rect">
            <a:avLst/>
          </a:prstGeom>
        </p:spPr>
        <p:txBody>
          <a:bodyPr vert="horz" wrap="square" lIns="0" tIns="9525" rIns="0" bIns="0" rtlCol="0">
            <a:spAutoFit/>
          </a:bodyPr>
          <a:lstStyle/>
          <a:p>
            <a:pPr defTabSz="685800">
              <a:lnSpc>
                <a:spcPct val="90000"/>
              </a:lnSpc>
              <a:spcBef>
                <a:spcPts val="750"/>
              </a:spcBef>
              <a:defRPr/>
            </a:pPr>
            <a:endParaRPr lang="en-US" sz="1500" dirty="0">
              <a:solidFill>
                <a:prstClr val="black"/>
              </a:solidFill>
              <a:latin typeface="Trebuchet MS" panose="020B0603020202020204"/>
            </a:endParaRPr>
          </a:p>
          <a:p>
            <a:pPr marL="214313" indent="-214313">
              <a:buFont typeface="Arial" panose="020B0604020202020204" pitchFamily="34" charset="0"/>
              <a:buChar char="•"/>
            </a:pPr>
            <a:r>
              <a:rPr lang="en-US" dirty="0">
                <a:latin typeface="Trebuchet MS" panose="020B0603020202020204" pitchFamily="34" charset="0"/>
              </a:rPr>
              <a:t>A period outside of open enrollment when a person who experiences a qualifying event can enroll in or switch marketplace coverage </a:t>
            </a:r>
          </a:p>
          <a:p>
            <a:pPr marL="214313" indent="-214313">
              <a:buFont typeface="Arial" panose="020B0604020202020204" pitchFamily="34" charset="0"/>
              <a:buChar char="•"/>
            </a:pPr>
            <a:endParaRPr lang="en-US" dirty="0">
              <a:latin typeface="Trebuchet MS" panose="020B0603020202020204"/>
            </a:endParaRPr>
          </a:p>
          <a:p>
            <a:pPr marL="214313" indent="-214313">
              <a:buFont typeface="Arial" panose="020B0604020202020204" pitchFamily="34" charset="0"/>
              <a:buChar char="•"/>
            </a:pPr>
            <a:r>
              <a:rPr lang="en-US" dirty="0">
                <a:latin typeface="Trebuchet MS" panose="020B0603020202020204"/>
              </a:rPr>
              <a:t>The Special Enrollment Period (SEP) starts on </a:t>
            </a:r>
            <a:r>
              <a:rPr lang="en-US" b="1" dirty="0">
                <a:latin typeface="Trebuchet MS" panose="020B0603020202020204"/>
              </a:rPr>
              <a:t>January 16</a:t>
            </a:r>
            <a:r>
              <a:rPr lang="en-US" b="1" baseline="30000" dirty="0">
                <a:latin typeface="Trebuchet MS" panose="020B0603020202020204"/>
              </a:rPr>
              <a:t>th</a:t>
            </a:r>
            <a:r>
              <a:rPr lang="en-US" b="1" dirty="0">
                <a:latin typeface="Trebuchet MS" panose="020B0603020202020204"/>
              </a:rPr>
              <a:t> ending October 31</a:t>
            </a:r>
            <a:r>
              <a:rPr lang="en-US" b="1" baseline="30000" dirty="0">
                <a:latin typeface="Trebuchet MS" panose="020B0603020202020204"/>
              </a:rPr>
              <a:t>st</a:t>
            </a:r>
            <a:r>
              <a:rPr lang="en-US" b="1" dirty="0">
                <a:latin typeface="Trebuchet MS" panose="020B0603020202020204"/>
              </a:rPr>
              <a:t> </a:t>
            </a:r>
          </a:p>
          <a:p>
            <a:pPr marL="214313" indent="-214313">
              <a:buFont typeface="Arial" panose="020B0604020202020204" pitchFamily="34" charset="0"/>
              <a:buChar char="•"/>
            </a:pPr>
            <a:endParaRPr lang="en-US" b="1" dirty="0">
              <a:latin typeface="Trebuchet MS" panose="020B0603020202020204"/>
            </a:endParaRPr>
          </a:p>
          <a:p>
            <a:pPr marL="214313" indent="-214313">
              <a:buFont typeface="Arial" panose="020B0604020202020204" pitchFamily="34" charset="0"/>
              <a:buChar char="•"/>
            </a:pPr>
            <a:r>
              <a:rPr lang="en-US" dirty="0">
                <a:latin typeface="Trebuchet MS" panose="020B0603020202020204" pitchFamily="34" charset="0"/>
              </a:rPr>
              <a:t>SEPs are generally available for </a:t>
            </a:r>
            <a:r>
              <a:rPr lang="en-US" sz="2000" b="1" dirty="0">
                <a:latin typeface="Trebuchet MS" panose="020B0603020202020204" pitchFamily="34" charset="0"/>
              </a:rPr>
              <a:t>60</a:t>
            </a:r>
            <a:r>
              <a:rPr lang="en-US" dirty="0">
                <a:latin typeface="Trebuchet MS" panose="020B0603020202020204" pitchFamily="34" charset="0"/>
              </a:rPr>
              <a:t> days </a:t>
            </a:r>
            <a:r>
              <a:rPr lang="en-US" u="sng" dirty="0">
                <a:latin typeface="Trebuchet MS" panose="020B0603020202020204" pitchFamily="34" charset="0"/>
              </a:rPr>
              <a:t>after</a:t>
            </a:r>
            <a:r>
              <a:rPr lang="en-US" dirty="0">
                <a:latin typeface="Trebuchet MS" panose="020B0603020202020204" pitchFamily="34" charset="0"/>
              </a:rPr>
              <a:t> a qualifying event, though some SEPs are also available for </a:t>
            </a:r>
            <a:r>
              <a:rPr lang="en-US" sz="2000" b="1" dirty="0">
                <a:latin typeface="Trebuchet MS" panose="020B0603020202020204" pitchFamily="34" charset="0"/>
              </a:rPr>
              <a:t>60</a:t>
            </a:r>
            <a:r>
              <a:rPr lang="en-US" dirty="0">
                <a:latin typeface="Trebuchet MS" panose="020B0603020202020204" pitchFamily="34" charset="0"/>
              </a:rPr>
              <a:t> days </a:t>
            </a:r>
            <a:r>
              <a:rPr lang="en-US" u="sng" dirty="0">
                <a:latin typeface="Trebuchet MS" panose="020B0603020202020204" pitchFamily="34" charset="0"/>
              </a:rPr>
              <a:t>before</a:t>
            </a:r>
            <a:r>
              <a:rPr lang="en-US" dirty="0">
                <a:latin typeface="Trebuchet MS" panose="020B0603020202020204" pitchFamily="34" charset="0"/>
              </a:rPr>
              <a:t> the qualifying event (known as “advance availability”) </a:t>
            </a:r>
          </a:p>
          <a:p>
            <a:pPr algn="l"/>
            <a:endParaRPr lang="en-US" sz="1350" dirty="0">
              <a:latin typeface="Nirmala UI" panose="020B0502040204020203" pitchFamily="34" charset="0"/>
            </a:endParaRPr>
          </a:p>
          <a:p>
            <a:pPr marR="17160"/>
            <a:r>
              <a:rPr lang="en-US" b="1" u="sng" dirty="0">
                <a:latin typeface="Nirmala UI" panose="020B0502040204020203" pitchFamily="34" charset="0"/>
              </a:rPr>
              <a:t>Coverage effective dates:</a:t>
            </a:r>
          </a:p>
          <a:p>
            <a:pPr algn="l"/>
            <a:endParaRPr lang="en-US" sz="1350" dirty="0">
              <a:latin typeface="Nirmala UI" panose="020B0502040204020203" pitchFamily="34" charset="0"/>
            </a:endParaRPr>
          </a:p>
          <a:p>
            <a:pPr marL="214313" indent="-214313">
              <a:buFont typeface="Wingdings" panose="05000000000000000000" pitchFamily="2" charset="2"/>
              <a:buChar char="v"/>
            </a:pPr>
            <a:r>
              <a:rPr lang="en-US" dirty="0">
                <a:latin typeface="Nirmala UI" panose="020B0502040204020203" pitchFamily="34" charset="0"/>
              </a:rPr>
              <a:t>First of the month after plan selection in many cases</a:t>
            </a:r>
          </a:p>
          <a:p>
            <a:endParaRPr lang="en-US" dirty="0">
              <a:latin typeface="Nirmala UI" panose="020B0502040204020203" pitchFamily="34" charset="0"/>
            </a:endParaRPr>
          </a:p>
          <a:p>
            <a:pPr marL="214313" indent="-214313">
              <a:buFont typeface="Wingdings" panose="05000000000000000000" pitchFamily="2" charset="2"/>
              <a:buChar char="v"/>
            </a:pPr>
            <a:r>
              <a:rPr lang="en-US" dirty="0">
                <a:latin typeface="Nirmala UI" panose="020B0502040204020203" pitchFamily="34" charset="0"/>
              </a:rPr>
              <a:t>If coverage will end in the future, coverage is effective the first of the month after their existing coverage ends and they pick a new plan</a:t>
            </a:r>
          </a:p>
          <a:p>
            <a:endParaRPr lang="en-US" dirty="0">
              <a:latin typeface="Nirmala UI" panose="020B0502040204020203" pitchFamily="34" charset="0"/>
            </a:endParaRPr>
          </a:p>
          <a:p>
            <a:pPr marL="214313" indent="-214313">
              <a:buFont typeface="Wingdings" panose="05000000000000000000" pitchFamily="2" charset="2"/>
              <a:buChar char="v"/>
            </a:pPr>
            <a:r>
              <a:rPr lang="en-US" dirty="0">
                <a:latin typeface="Nirmala UI" panose="020B0502040204020203" pitchFamily="34" charset="0"/>
              </a:rPr>
              <a:t>SEPs are triggered by several different qualifying life events</a:t>
            </a:r>
          </a:p>
          <a:p>
            <a:endParaRPr lang="en-US" sz="1350" dirty="0">
              <a:solidFill>
                <a:srgbClr val="252525"/>
              </a:solidFill>
              <a:latin typeface="Nirmala UI" panose="020B0502040204020203" pitchFamily="34" charset="0"/>
            </a:endParaRPr>
          </a:p>
          <a:p>
            <a:pPr marR="17160"/>
            <a:endParaRPr sz="4050" dirty="0">
              <a:solidFill>
                <a:schemeClr val="bg1"/>
              </a:solidFill>
              <a:latin typeface="Trebuchet MS" panose="020B0603020202020204" pitchFamily="34" charset="0"/>
              <a:cs typeface="Myriad Pro"/>
            </a:endParaRPr>
          </a:p>
        </p:txBody>
      </p:sp>
      <p:grpSp>
        <p:nvGrpSpPr>
          <p:cNvPr id="6" name="object 6"/>
          <p:cNvGrpSpPr/>
          <p:nvPr/>
        </p:nvGrpSpPr>
        <p:grpSpPr>
          <a:xfrm>
            <a:off x="6611357" y="705256"/>
            <a:ext cx="4651058" cy="5136356"/>
            <a:chOff x="8815143" y="940341"/>
            <a:chExt cx="6201410" cy="6848475"/>
          </a:xfrm>
          <a:noFill/>
        </p:grpSpPr>
        <p:sp>
          <p:nvSpPr>
            <p:cNvPr id="7" name="object 7"/>
            <p:cNvSpPr/>
            <p:nvPr/>
          </p:nvSpPr>
          <p:spPr>
            <a:xfrm>
              <a:off x="9458654" y="940341"/>
              <a:ext cx="5558155" cy="6848475"/>
            </a:xfrm>
            <a:custGeom>
              <a:avLst/>
              <a:gdLst/>
              <a:ahLst/>
              <a:cxnLst/>
              <a:rect l="l" t="t" r="r" b="b"/>
              <a:pathLst>
                <a:path w="5558155" h="6848475">
                  <a:moveTo>
                    <a:pt x="5370957" y="0"/>
                  </a:moveTo>
                  <a:lnTo>
                    <a:pt x="186791" y="0"/>
                  </a:lnTo>
                  <a:lnTo>
                    <a:pt x="137135" y="6672"/>
                  </a:lnTo>
                  <a:lnTo>
                    <a:pt x="92514" y="25502"/>
                  </a:lnTo>
                  <a:lnTo>
                    <a:pt x="54710" y="54708"/>
                  </a:lnTo>
                  <a:lnTo>
                    <a:pt x="25502" y="92510"/>
                  </a:lnTo>
                  <a:lnTo>
                    <a:pt x="6672" y="137127"/>
                  </a:lnTo>
                  <a:lnTo>
                    <a:pt x="0" y="186778"/>
                  </a:lnTo>
                  <a:lnTo>
                    <a:pt x="0" y="6661492"/>
                  </a:lnTo>
                  <a:lnTo>
                    <a:pt x="6672" y="6711144"/>
                  </a:lnTo>
                  <a:lnTo>
                    <a:pt x="25502" y="6755761"/>
                  </a:lnTo>
                  <a:lnTo>
                    <a:pt x="54710" y="6793563"/>
                  </a:lnTo>
                  <a:lnTo>
                    <a:pt x="92514" y="6822769"/>
                  </a:lnTo>
                  <a:lnTo>
                    <a:pt x="137135" y="6841599"/>
                  </a:lnTo>
                  <a:lnTo>
                    <a:pt x="186791" y="6848271"/>
                  </a:lnTo>
                  <a:lnTo>
                    <a:pt x="5370957" y="6848271"/>
                  </a:lnTo>
                  <a:lnTo>
                    <a:pt x="5420612" y="6841599"/>
                  </a:lnTo>
                  <a:lnTo>
                    <a:pt x="5465230" y="6822769"/>
                  </a:lnTo>
                  <a:lnTo>
                    <a:pt x="5503032" y="6793563"/>
                  </a:lnTo>
                  <a:lnTo>
                    <a:pt x="5532236" y="6755761"/>
                  </a:lnTo>
                  <a:lnTo>
                    <a:pt x="5551064" y="6711144"/>
                  </a:lnTo>
                  <a:lnTo>
                    <a:pt x="5557735" y="6661492"/>
                  </a:lnTo>
                  <a:lnTo>
                    <a:pt x="5557735" y="186778"/>
                  </a:lnTo>
                  <a:lnTo>
                    <a:pt x="5551064" y="137127"/>
                  </a:lnTo>
                  <a:lnTo>
                    <a:pt x="5532236" y="92510"/>
                  </a:lnTo>
                  <a:lnTo>
                    <a:pt x="5503032" y="54708"/>
                  </a:lnTo>
                  <a:lnTo>
                    <a:pt x="5465230" y="25502"/>
                  </a:lnTo>
                  <a:lnTo>
                    <a:pt x="5420612" y="6672"/>
                  </a:lnTo>
                  <a:lnTo>
                    <a:pt x="5370957" y="0"/>
                  </a:lnTo>
                  <a:close/>
                </a:path>
              </a:pathLst>
            </a:custGeom>
            <a:grpFill/>
          </p:spPr>
          <p:txBody>
            <a:bodyPr wrap="square" lIns="0" tIns="0" rIns="0" bIns="0" rtlCol="0"/>
            <a:lstStyle/>
            <a:p>
              <a:endParaRPr sz="1350" dirty="0"/>
            </a:p>
          </p:txBody>
        </p:sp>
        <p:sp>
          <p:nvSpPr>
            <p:cNvPr id="8" name="object 8"/>
            <p:cNvSpPr/>
            <p:nvPr/>
          </p:nvSpPr>
          <p:spPr>
            <a:xfrm>
              <a:off x="8815143" y="5147826"/>
              <a:ext cx="2463165" cy="2247265"/>
            </a:xfrm>
            <a:custGeom>
              <a:avLst/>
              <a:gdLst/>
              <a:ahLst/>
              <a:cxnLst/>
              <a:rect l="l" t="t" r="r" b="b"/>
              <a:pathLst>
                <a:path w="2463165" h="2247265">
                  <a:moveTo>
                    <a:pt x="1571409" y="0"/>
                  </a:moveTo>
                  <a:lnTo>
                    <a:pt x="1321828" y="1649844"/>
                  </a:lnTo>
                  <a:lnTo>
                    <a:pt x="1091590" y="397052"/>
                  </a:lnTo>
                  <a:lnTo>
                    <a:pt x="1088347" y="388208"/>
                  </a:lnTo>
                  <a:lnTo>
                    <a:pt x="1082481" y="381131"/>
                  </a:lnTo>
                  <a:lnTo>
                    <a:pt x="1074609" y="376348"/>
                  </a:lnTo>
                  <a:lnTo>
                    <a:pt x="1065352" y="374383"/>
                  </a:lnTo>
                  <a:lnTo>
                    <a:pt x="1055467" y="375929"/>
                  </a:lnTo>
                  <a:lnTo>
                    <a:pt x="1047588" y="380269"/>
                  </a:lnTo>
                  <a:lnTo>
                    <a:pt x="1041523" y="386952"/>
                  </a:lnTo>
                  <a:lnTo>
                    <a:pt x="1037844" y="395528"/>
                  </a:lnTo>
                  <a:lnTo>
                    <a:pt x="872299" y="1075537"/>
                  </a:lnTo>
                  <a:lnTo>
                    <a:pt x="0" y="1075537"/>
                  </a:lnTo>
                  <a:lnTo>
                    <a:pt x="0" y="1227836"/>
                  </a:lnTo>
                  <a:lnTo>
                    <a:pt x="936485" y="1228090"/>
                  </a:lnTo>
                  <a:lnTo>
                    <a:pt x="983856" y="1123924"/>
                  </a:lnTo>
                  <a:lnTo>
                    <a:pt x="1052880" y="838161"/>
                  </a:lnTo>
                  <a:lnTo>
                    <a:pt x="1307553" y="2224417"/>
                  </a:lnTo>
                  <a:lnTo>
                    <a:pt x="1310879" y="2233548"/>
                  </a:lnTo>
                  <a:lnTo>
                    <a:pt x="1316948" y="2240719"/>
                  </a:lnTo>
                  <a:lnTo>
                    <a:pt x="1325070" y="2245407"/>
                  </a:lnTo>
                  <a:lnTo>
                    <a:pt x="1335316" y="2247087"/>
                  </a:lnTo>
                  <a:lnTo>
                    <a:pt x="1344900" y="2245030"/>
                  </a:lnTo>
                  <a:lnTo>
                    <a:pt x="1352957" y="2239987"/>
                  </a:lnTo>
                  <a:lnTo>
                    <a:pt x="1358817" y="2232506"/>
                  </a:lnTo>
                  <a:lnTo>
                    <a:pt x="1361808" y="2223135"/>
                  </a:lnTo>
                  <a:lnTo>
                    <a:pt x="1580070" y="627799"/>
                  </a:lnTo>
                  <a:lnTo>
                    <a:pt x="1749691" y="1647050"/>
                  </a:lnTo>
                  <a:lnTo>
                    <a:pt x="1752938" y="1656070"/>
                  </a:lnTo>
                  <a:lnTo>
                    <a:pt x="1758832" y="1663279"/>
                  </a:lnTo>
                  <a:lnTo>
                    <a:pt x="1766779" y="1668104"/>
                  </a:lnTo>
                  <a:lnTo>
                    <a:pt x="1776183" y="1669973"/>
                  </a:lnTo>
                  <a:lnTo>
                    <a:pt x="1786098" y="1668385"/>
                  </a:lnTo>
                  <a:lnTo>
                    <a:pt x="1794038" y="1663955"/>
                  </a:lnTo>
                  <a:lnTo>
                    <a:pt x="1800118" y="1657184"/>
                  </a:lnTo>
                  <a:lnTo>
                    <a:pt x="1803692" y="1648574"/>
                  </a:lnTo>
                  <a:lnTo>
                    <a:pt x="1972030" y="902093"/>
                  </a:lnTo>
                  <a:lnTo>
                    <a:pt x="2045893" y="1203388"/>
                  </a:lnTo>
                  <a:lnTo>
                    <a:pt x="2049567" y="1211951"/>
                  </a:lnTo>
                  <a:lnTo>
                    <a:pt x="2055633" y="1218631"/>
                  </a:lnTo>
                  <a:lnTo>
                    <a:pt x="2063515" y="1222973"/>
                  </a:lnTo>
                  <a:lnTo>
                    <a:pt x="2072640" y="1224521"/>
                  </a:lnTo>
                  <a:lnTo>
                    <a:pt x="2156190" y="1222745"/>
                  </a:lnTo>
                  <a:lnTo>
                    <a:pt x="2462809" y="1218412"/>
                  </a:lnTo>
                  <a:lnTo>
                    <a:pt x="2462809" y="1059738"/>
                  </a:lnTo>
                  <a:lnTo>
                    <a:pt x="2141397" y="1068400"/>
                  </a:lnTo>
                  <a:lnTo>
                    <a:pt x="1992655" y="509371"/>
                  </a:lnTo>
                  <a:lnTo>
                    <a:pt x="1988839" y="501134"/>
                  </a:lnTo>
                  <a:lnTo>
                    <a:pt x="1982727" y="494688"/>
                  </a:lnTo>
                  <a:lnTo>
                    <a:pt x="1974896" y="490488"/>
                  </a:lnTo>
                  <a:lnTo>
                    <a:pt x="1965921" y="488988"/>
                  </a:lnTo>
                  <a:lnTo>
                    <a:pt x="1956334" y="490718"/>
                  </a:lnTo>
                  <a:lnTo>
                    <a:pt x="1948570" y="495195"/>
                  </a:lnTo>
                  <a:lnTo>
                    <a:pt x="1942668" y="501914"/>
                  </a:lnTo>
                  <a:lnTo>
                    <a:pt x="1939175" y="510374"/>
                  </a:lnTo>
                  <a:lnTo>
                    <a:pt x="1789938" y="1171803"/>
                  </a:lnTo>
                  <a:lnTo>
                    <a:pt x="1598663" y="22910"/>
                  </a:lnTo>
                  <a:lnTo>
                    <a:pt x="1595333" y="13748"/>
                  </a:lnTo>
                  <a:lnTo>
                    <a:pt x="1589236" y="6492"/>
                  </a:lnTo>
                  <a:lnTo>
                    <a:pt x="1581039" y="1718"/>
                  </a:lnTo>
                  <a:lnTo>
                    <a:pt x="1571409" y="0"/>
                  </a:lnTo>
                  <a:close/>
                </a:path>
              </a:pathLst>
            </a:custGeom>
            <a:grpFill/>
          </p:spPr>
          <p:txBody>
            <a:bodyPr wrap="square" lIns="0" tIns="0" rIns="0" bIns="0" rtlCol="0"/>
            <a:lstStyle/>
            <a:p>
              <a:endParaRPr sz="1350" dirty="0"/>
            </a:p>
          </p:txBody>
        </p:sp>
      </p:grpSp>
      <p:pic>
        <p:nvPicPr>
          <p:cNvPr id="13" name="Picture 12">
            <a:extLst>
              <a:ext uri="{FF2B5EF4-FFF2-40B4-BE49-F238E27FC236}">
                <a16:creationId xmlns:a16="http://schemas.microsoft.com/office/drawing/2014/main" id="{BBBB98E8-E9D6-9427-F564-B873E885EDE3}"/>
              </a:ext>
            </a:extLst>
          </p:cNvPr>
          <p:cNvPicPr>
            <a:picLocks noChangeAspect="1"/>
          </p:cNvPicPr>
          <p:nvPr/>
        </p:nvPicPr>
        <p:blipFill>
          <a:blip r:embed="rId3"/>
          <a:stretch>
            <a:fillRect/>
          </a:stretch>
        </p:blipFill>
        <p:spPr>
          <a:xfrm>
            <a:off x="10665142" y="6131443"/>
            <a:ext cx="987638" cy="388654"/>
          </a:xfrm>
          <a:prstGeom prst="rect">
            <a:avLst/>
          </a:prstGeom>
        </p:spPr>
      </p:pic>
      <p:pic>
        <p:nvPicPr>
          <p:cNvPr id="2" name="Picture 4" descr="Determine if You Qualify for a Special Enrollment Period">
            <a:extLst>
              <a:ext uri="{FF2B5EF4-FFF2-40B4-BE49-F238E27FC236}">
                <a16:creationId xmlns:a16="http://schemas.microsoft.com/office/drawing/2014/main" id="{AD0A0BDB-9723-CCD7-B73F-3B2708BFEB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6800" y="3558381"/>
            <a:ext cx="3293964" cy="15405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7810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036988" y="398703"/>
            <a:ext cx="9719814" cy="635270"/>
          </a:xfrm>
          <a:prstGeom prst="rect">
            <a:avLst/>
          </a:prstGeom>
        </p:spPr>
        <p:txBody>
          <a:bodyPr vert="horz" wrap="square" lIns="0" tIns="11906" rIns="0" bIns="0" rtlCol="0" anchor="ctr">
            <a:spAutoFit/>
          </a:bodyPr>
          <a:lstStyle/>
          <a:p>
            <a:pPr marL="9525">
              <a:lnSpc>
                <a:spcPct val="100000"/>
              </a:lnSpc>
              <a:spcBef>
                <a:spcPts val="94"/>
              </a:spcBef>
            </a:pPr>
            <a:r>
              <a:rPr lang="en-US" sz="4050" dirty="0"/>
              <a:t>Categories of Events that Trigger an SEP</a:t>
            </a:r>
            <a:endParaRPr sz="4013" dirty="0">
              <a:latin typeface="Soleil Bk"/>
              <a:cs typeface="Soleil Bk"/>
            </a:endParaRPr>
          </a:p>
        </p:txBody>
      </p:sp>
      <p:sp>
        <p:nvSpPr>
          <p:cNvPr id="4" name="object 4"/>
          <p:cNvSpPr/>
          <p:nvPr/>
        </p:nvSpPr>
        <p:spPr>
          <a:xfrm>
            <a:off x="3753069" y="6352160"/>
            <a:ext cx="5977890" cy="0"/>
          </a:xfrm>
          <a:custGeom>
            <a:avLst/>
            <a:gdLst/>
            <a:ahLst/>
            <a:cxnLst/>
            <a:rect l="l" t="t" r="r" b="b"/>
            <a:pathLst>
              <a:path w="7970520">
                <a:moveTo>
                  <a:pt x="0" y="0"/>
                </a:moveTo>
                <a:lnTo>
                  <a:pt x="7970177" y="0"/>
                </a:lnTo>
              </a:path>
            </a:pathLst>
          </a:custGeom>
          <a:ln w="38100">
            <a:solidFill>
              <a:srgbClr val="EFB43C"/>
            </a:solidFill>
          </a:ln>
        </p:spPr>
        <p:txBody>
          <a:bodyPr wrap="square" lIns="0" tIns="0" rIns="0" bIns="0" rtlCol="0"/>
          <a:lstStyle/>
          <a:p>
            <a:endParaRPr sz="1350" dirty="0"/>
          </a:p>
        </p:txBody>
      </p:sp>
      <p:sp>
        <p:nvSpPr>
          <p:cNvPr id="5" name="object 5"/>
          <p:cNvSpPr txBox="1"/>
          <p:nvPr/>
        </p:nvSpPr>
        <p:spPr>
          <a:xfrm>
            <a:off x="1036987" y="1050117"/>
            <a:ext cx="8693972" cy="1048364"/>
          </a:xfrm>
          <a:prstGeom prst="rect">
            <a:avLst/>
          </a:prstGeom>
        </p:spPr>
        <p:txBody>
          <a:bodyPr vert="horz" wrap="square" lIns="0" tIns="9525" rIns="0" bIns="0" rtlCol="0">
            <a:spAutoFit/>
          </a:bodyPr>
          <a:lstStyle/>
          <a:p>
            <a:pPr defTabSz="685800">
              <a:lnSpc>
                <a:spcPct val="90000"/>
              </a:lnSpc>
              <a:spcBef>
                <a:spcPts val="750"/>
              </a:spcBef>
              <a:defRPr/>
            </a:pPr>
            <a:endParaRPr lang="en-US" sz="1500" dirty="0">
              <a:solidFill>
                <a:prstClr val="black"/>
              </a:solidFill>
              <a:latin typeface="Trebuchet MS" panose="020B0603020202020204"/>
            </a:endParaRPr>
          </a:p>
          <a:p>
            <a:endParaRPr lang="en-US" sz="1350" dirty="0">
              <a:solidFill>
                <a:srgbClr val="252525"/>
              </a:solidFill>
              <a:latin typeface="Nirmala UI" panose="020B0502040204020203" pitchFamily="34" charset="0"/>
            </a:endParaRPr>
          </a:p>
          <a:p>
            <a:pPr marR="17160"/>
            <a:endParaRPr sz="4050" dirty="0">
              <a:solidFill>
                <a:schemeClr val="bg1"/>
              </a:solidFill>
              <a:latin typeface="Trebuchet MS" panose="020B0603020202020204" pitchFamily="34" charset="0"/>
              <a:cs typeface="Myriad Pro"/>
            </a:endParaRPr>
          </a:p>
        </p:txBody>
      </p:sp>
      <p:grpSp>
        <p:nvGrpSpPr>
          <p:cNvPr id="6" name="object 6"/>
          <p:cNvGrpSpPr/>
          <p:nvPr/>
        </p:nvGrpSpPr>
        <p:grpSpPr>
          <a:xfrm>
            <a:off x="6611357" y="705256"/>
            <a:ext cx="4651058" cy="5136356"/>
            <a:chOff x="8815143" y="940341"/>
            <a:chExt cx="6201410" cy="6848475"/>
          </a:xfrm>
          <a:noFill/>
        </p:grpSpPr>
        <p:sp>
          <p:nvSpPr>
            <p:cNvPr id="7" name="object 7"/>
            <p:cNvSpPr/>
            <p:nvPr/>
          </p:nvSpPr>
          <p:spPr>
            <a:xfrm>
              <a:off x="9458654" y="940341"/>
              <a:ext cx="5558155" cy="6848475"/>
            </a:xfrm>
            <a:custGeom>
              <a:avLst/>
              <a:gdLst/>
              <a:ahLst/>
              <a:cxnLst/>
              <a:rect l="l" t="t" r="r" b="b"/>
              <a:pathLst>
                <a:path w="5558155" h="6848475">
                  <a:moveTo>
                    <a:pt x="5370957" y="0"/>
                  </a:moveTo>
                  <a:lnTo>
                    <a:pt x="186791" y="0"/>
                  </a:lnTo>
                  <a:lnTo>
                    <a:pt x="137135" y="6672"/>
                  </a:lnTo>
                  <a:lnTo>
                    <a:pt x="92514" y="25502"/>
                  </a:lnTo>
                  <a:lnTo>
                    <a:pt x="54710" y="54708"/>
                  </a:lnTo>
                  <a:lnTo>
                    <a:pt x="25502" y="92510"/>
                  </a:lnTo>
                  <a:lnTo>
                    <a:pt x="6672" y="137127"/>
                  </a:lnTo>
                  <a:lnTo>
                    <a:pt x="0" y="186778"/>
                  </a:lnTo>
                  <a:lnTo>
                    <a:pt x="0" y="6661492"/>
                  </a:lnTo>
                  <a:lnTo>
                    <a:pt x="6672" y="6711144"/>
                  </a:lnTo>
                  <a:lnTo>
                    <a:pt x="25502" y="6755761"/>
                  </a:lnTo>
                  <a:lnTo>
                    <a:pt x="54710" y="6793563"/>
                  </a:lnTo>
                  <a:lnTo>
                    <a:pt x="92514" y="6822769"/>
                  </a:lnTo>
                  <a:lnTo>
                    <a:pt x="137135" y="6841599"/>
                  </a:lnTo>
                  <a:lnTo>
                    <a:pt x="186791" y="6848271"/>
                  </a:lnTo>
                  <a:lnTo>
                    <a:pt x="5370957" y="6848271"/>
                  </a:lnTo>
                  <a:lnTo>
                    <a:pt x="5420612" y="6841599"/>
                  </a:lnTo>
                  <a:lnTo>
                    <a:pt x="5465230" y="6822769"/>
                  </a:lnTo>
                  <a:lnTo>
                    <a:pt x="5503032" y="6793563"/>
                  </a:lnTo>
                  <a:lnTo>
                    <a:pt x="5532236" y="6755761"/>
                  </a:lnTo>
                  <a:lnTo>
                    <a:pt x="5551064" y="6711144"/>
                  </a:lnTo>
                  <a:lnTo>
                    <a:pt x="5557735" y="6661492"/>
                  </a:lnTo>
                  <a:lnTo>
                    <a:pt x="5557735" y="186778"/>
                  </a:lnTo>
                  <a:lnTo>
                    <a:pt x="5551064" y="137127"/>
                  </a:lnTo>
                  <a:lnTo>
                    <a:pt x="5532236" y="92510"/>
                  </a:lnTo>
                  <a:lnTo>
                    <a:pt x="5503032" y="54708"/>
                  </a:lnTo>
                  <a:lnTo>
                    <a:pt x="5465230" y="25502"/>
                  </a:lnTo>
                  <a:lnTo>
                    <a:pt x="5420612" y="6672"/>
                  </a:lnTo>
                  <a:lnTo>
                    <a:pt x="5370957" y="0"/>
                  </a:lnTo>
                  <a:close/>
                </a:path>
              </a:pathLst>
            </a:custGeom>
            <a:grpFill/>
          </p:spPr>
          <p:txBody>
            <a:bodyPr wrap="square" lIns="0" tIns="0" rIns="0" bIns="0" rtlCol="0"/>
            <a:lstStyle/>
            <a:p>
              <a:endParaRPr sz="1350" dirty="0"/>
            </a:p>
          </p:txBody>
        </p:sp>
        <p:sp>
          <p:nvSpPr>
            <p:cNvPr id="8" name="object 8"/>
            <p:cNvSpPr/>
            <p:nvPr/>
          </p:nvSpPr>
          <p:spPr>
            <a:xfrm>
              <a:off x="8815143" y="5147826"/>
              <a:ext cx="2463165" cy="2247265"/>
            </a:xfrm>
            <a:custGeom>
              <a:avLst/>
              <a:gdLst/>
              <a:ahLst/>
              <a:cxnLst/>
              <a:rect l="l" t="t" r="r" b="b"/>
              <a:pathLst>
                <a:path w="2463165" h="2247265">
                  <a:moveTo>
                    <a:pt x="1571409" y="0"/>
                  </a:moveTo>
                  <a:lnTo>
                    <a:pt x="1321828" y="1649844"/>
                  </a:lnTo>
                  <a:lnTo>
                    <a:pt x="1091590" y="397052"/>
                  </a:lnTo>
                  <a:lnTo>
                    <a:pt x="1088347" y="388208"/>
                  </a:lnTo>
                  <a:lnTo>
                    <a:pt x="1082481" y="381131"/>
                  </a:lnTo>
                  <a:lnTo>
                    <a:pt x="1074609" y="376348"/>
                  </a:lnTo>
                  <a:lnTo>
                    <a:pt x="1065352" y="374383"/>
                  </a:lnTo>
                  <a:lnTo>
                    <a:pt x="1055467" y="375929"/>
                  </a:lnTo>
                  <a:lnTo>
                    <a:pt x="1047588" y="380269"/>
                  </a:lnTo>
                  <a:lnTo>
                    <a:pt x="1041523" y="386952"/>
                  </a:lnTo>
                  <a:lnTo>
                    <a:pt x="1037844" y="395528"/>
                  </a:lnTo>
                  <a:lnTo>
                    <a:pt x="872299" y="1075537"/>
                  </a:lnTo>
                  <a:lnTo>
                    <a:pt x="0" y="1075537"/>
                  </a:lnTo>
                  <a:lnTo>
                    <a:pt x="0" y="1227836"/>
                  </a:lnTo>
                  <a:lnTo>
                    <a:pt x="936485" y="1228090"/>
                  </a:lnTo>
                  <a:lnTo>
                    <a:pt x="983856" y="1123924"/>
                  </a:lnTo>
                  <a:lnTo>
                    <a:pt x="1052880" y="838161"/>
                  </a:lnTo>
                  <a:lnTo>
                    <a:pt x="1307553" y="2224417"/>
                  </a:lnTo>
                  <a:lnTo>
                    <a:pt x="1310879" y="2233548"/>
                  </a:lnTo>
                  <a:lnTo>
                    <a:pt x="1316948" y="2240719"/>
                  </a:lnTo>
                  <a:lnTo>
                    <a:pt x="1325070" y="2245407"/>
                  </a:lnTo>
                  <a:lnTo>
                    <a:pt x="1335316" y="2247087"/>
                  </a:lnTo>
                  <a:lnTo>
                    <a:pt x="1344900" y="2245030"/>
                  </a:lnTo>
                  <a:lnTo>
                    <a:pt x="1352957" y="2239987"/>
                  </a:lnTo>
                  <a:lnTo>
                    <a:pt x="1358817" y="2232506"/>
                  </a:lnTo>
                  <a:lnTo>
                    <a:pt x="1361808" y="2223135"/>
                  </a:lnTo>
                  <a:lnTo>
                    <a:pt x="1580070" y="627799"/>
                  </a:lnTo>
                  <a:lnTo>
                    <a:pt x="1749691" y="1647050"/>
                  </a:lnTo>
                  <a:lnTo>
                    <a:pt x="1752938" y="1656070"/>
                  </a:lnTo>
                  <a:lnTo>
                    <a:pt x="1758832" y="1663279"/>
                  </a:lnTo>
                  <a:lnTo>
                    <a:pt x="1766779" y="1668104"/>
                  </a:lnTo>
                  <a:lnTo>
                    <a:pt x="1776183" y="1669973"/>
                  </a:lnTo>
                  <a:lnTo>
                    <a:pt x="1786098" y="1668385"/>
                  </a:lnTo>
                  <a:lnTo>
                    <a:pt x="1794038" y="1663955"/>
                  </a:lnTo>
                  <a:lnTo>
                    <a:pt x="1800118" y="1657184"/>
                  </a:lnTo>
                  <a:lnTo>
                    <a:pt x="1803692" y="1648574"/>
                  </a:lnTo>
                  <a:lnTo>
                    <a:pt x="1972030" y="902093"/>
                  </a:lnTo>
                  <a:lnTo>
                    <a:pt x="2045893" y="1203388"/>
                  </a:lnTo>
                  <a:lnTo>
                    <a:pt x="2049567" y="1211951"/>
                  </a:lnTo>
                  <a:lnTo>
                    <a:pt x="2055633" y="1218631"/>
                  </a:lnTo>
                  <a:lnTo>
                    <a:pt x="2063515" y="1222973"/>
                  </a:lnTo>
                  <a:lnTo>
                    <a:pt x="2072640" y="1224521"/>
                  </a:lnTo>
                  <a:lnTo>
                    <a:pt x="2156190" y="1222745"/>
                  </a:lnTo>
                  <a:lnTo>
                    <a:pt x="2462809" y="1218412"/>
                  </a:lnTo>
                  <a:lnTo>
                    <a:pt x="2462809" y="1059738"/>
                  </a:lnTo>
                  <a:lnTo>
                    <a:pt x="2141397" y="1068400"/>
                  </a:lnTo>
                  <a:lnTo>
                    <a:pt x="1992655" y="509371"/>
                  </a:lnTo>
                  <a:lnTo>
                    <a:pt x="1988839" y="501134"/>
                  </a:lnTo>
                  <a:lnTo>
                    <a:pt x="1982727" y="494688"/>
                  </a:lnTo>
                  <a:lnTo>
                    <a:pt x="1974896" y="490488"/>
                  </a:lnTo>
                  <a:lnTo>
                    <a:pt x="1965921" y="488988"/>
                  </a:lnTo>
                  <a:lnTo>
                    <a:pt x="1956334" y="490718"/>
                  </a:lnTo>
                  <a:lnTo>
                    <a:pt x="1948570" y="495195"/>
                  </a:lnTo>
                  <a:lnTo>
                    <a:pt x="1942668" y="501914"/>
                  </a:lnTo>
                  <a:lnTo>
                    <a:pt x="1939175" y="510374"/>
                  </a:lnTo>
                  <a:lnTo>
                    <a:pt x="1789938" y="1171803"/>
                  </a:lnTo>
                  <a:lnTo>
                    <a:pt x="1598663" y="22910"/>
                  </a:lnTo>
                  <a:lnTo>
                    <a:pt x="1595333" y="13748"/>
                  </a:lnTo>
                  <a:lnTo>
                    <a:pt x="1589236" y="6492"/>
                  </a:lnTo>
                  <a:lnTo>
                    <a:pt x="1581039" y="1718"/>
                  </a:lnTo>
                  <a:lnTo>
                    <a:pt x="1571409" y="0"/>
                  </a:lnTo>
                  <a:close/>
                </a:path>
              </a:pathLst>
            </a:custGeom>
            <a:grpFill/>
          </p:spPr>
          <p:txBody>
            <a:bodyPr wrap="square" lIns="0" tIns="0" rIns="0" bIns="0" rtlCol="0"/>
            <a:lstStyle/>
            <a:p>
              <a:endParaRPr sz="1350" dirty="0"/>
            </a:p>
          </p:txBody>
        </p:sp>
      </p:grpSp>
      <p:pic>
        <p:nvPicPr>
          <p:cNvPr id="13" name="Picture 12">
            <a:extLst>
              <a:ext uri="{FF2B5EF4-FFF2-40B4-BE49-F238E27FC236}">
                <a16:creationId xmlns:a16="http://schemas.microsoft.com/office/drawing/2014/main" id="{BBBB98E8-E9D6-9427-F564-B873E885EDE3}"/>
              </a:ext>
            </a:extLst>
          </p:cNvPr>
          <p:cNvPicPr>
            <a:picLocks noChangeAspect="1"/>
          </p:cNvPicPr>
          <p:nvPr/>
        </p:nvPicPr>
        <p:blipFill>
          <a:blip r:embed="rId3"/>
          <a:stretch>
            <a:fillRect/>
          </a:stretch>
        </p:blipFill>
        <p:spPr>
          <a:xfrm>
            <a:off x="10665142" y="6131443"/>
            <a:ext cx="987638" cy="388654"/>
          </a:xfrm>
          <a:prstGeom prst="rect">
            <a:avLst/>
          </a:prstGeom>
        </p:spPr>
      </p:pic>
      <p:pic>
        <p:nvPicPr>
          <p:cNvPr id="9" name="Picture 8">
            <a:extLst>
              <a:ext uri="{FF2B5EF4-FFF2-40B4-BE49-F238E27FC236}">
                <a16:creationId xmlns:a16="http://schemas.microsoft.com/office/drawing/2014/main" id="{340858FB-051F-1AC7-2FC2-5E686D903E53}"/>
              </a:ext>
            </a:extLst>
          </p:cNvPr>
          <p:cNvPicPr>
            <a:picLocks noChangeAspect="1"/>
          </p:cNvPicPr>
          <p:nvPr/>
        </p:nvPicPr>
        <p:blipFill rotWithShape="1">
          <a:blip r:embed="rId4"/>
          <a:srcRect l="23281" t="29167" r="5937" b="11666"/>
          <a:stretch/>
        </p:blipFill>
        <p:spPr>
          <a:xfrm>
            <a:off x="1466850" y="1626708"/>
            <a:ext cx="9180986" cy="4316883"/>
          </a:xfrm>
          <a:prstGeom prst="rect">
            <a:avLst/>
          </a:prstGeom>
        </p:spPr>
      </p:pic>
    </p:spTree>
    <p:extLst>
      <p:ext uri="{BB962C8B-B14F-4D97-AF65-F5344CB8AC3E}">
        <p14:creationId xmlns:p14="http://schemas.microsoft.com/office/powerpoint/2010/main" val="1926978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066800" y="684994"/>
            <a:ext cx="9719814" cy="572945"/>
          </a:xfrm>
          <a:prstGeom prst="rect">
            <a:avLst/>
          </a:prstGeom>
        </p:spPr>
        <p:txBody>
          <a:bodyPr vert="horz" wrap="square" lIns="0" tIns="11906" rIns="0" bIns="0" rtlCol="0" anchor="ctr">
            <a:spAutoFit/>
          </a:bodyPr>
          <a:lstStyle/>
          <a:p>
            <a:pPr algn="l"/>
            <a:r>
              <a:rPr lang="en-US" sz="4050" dirty="0"/>
              <a:t>SEP for People with Income ≤150% FPL </a:t>
            </a:r>
            <a:endParaRPr sz="4013" dirty="0">
              <a:latin typeface="Soleil Bk"/>
              <a:cs typeface="Soleil Bk"/>
            </a:endParaRPr>
          </a:p>
        </p:txBody>
      </p:sp>
      <p:sp>
        <p:nvSpPr>
          <p:cNvPr id="4" name="object 4"/>
          <p:cNvSpPr/>
          <p:nvPr/>
        </p:nvSpPr>
        <p:spPr>
          <a:xfrm>
            <a:off x="3753069" y="6352160"/>
            <a:ext cx="5977890" cy="0"/>
          </a:xfrm>
          <a:custGeom>
            <a:avLst/>
            <a:gdLst/>
            <a:ahLst/>
            <a:cxnLst/>
            <a:rect l="l" t="t" r="r" b="b"/>
            <a:pathLst>
              <a:path w="7970520">
                <a:moveTo>
                  <a:pt x="0" y="0"/>
                </a:moveTo>
                <a:lnTo>
                  <a:pt x="7970177" y="0"/>
                </a:lnTo>
              </a:path>
            </a:pathLst>
          </a:custGeom>
          <a:ln w="38100">
            <a:solidFill>
              <a:srgbClr val="EFB43C"/>
            </a:solidFill>
          </a:ln>
        </p:spPr>
        <p:txBody>
          <a:bodyPr wrap="square" lIns="0" tIns="0" rIns="0" bIns="0" rtlCol="0"/>
          <a:lstStyle/>
          <a:p>
            <a:endParaRPr sz="1350" dirty="0"/>
          </a:p>
        </p:txBody>
      </p:sp>
      <p:sp>
        <p:nvSpPr>
          <p:cNvPr id="5" name="object 5"/>
          <p:cNvSpPr txBox="1"/>
          <p:nvPr/>
        </p:nvSpPr>
        <p:spPr>
          <a:xfrm>
            <a:off x="1181100" y="1543050"/>
            <a:ext cx="8693972" cy="4187685"/>
          </a:xfrm>
          <a:prstGeom prst="rect">
            <a:avLst/>
          </a:prstGeom>
        </p:spPr>
        <p:txBody>
          <a:bodyPr vert="horz" wrap="square" lIns="0" tIns="9525" rIns="0" bIns="0" rtlCol="0">
            <a:spAutoFit/>
          </a:bodyPr>
          <a:lstStyle/>
          <a:p>
            <a:r>
              <a:rPr lang="en-US" sz="1950" b="1" u="sng" dirty="0">
                <a:latin typeface="Nirmala UI" panose="020B0502040204020203" pitchFamily="34" charset="0"/>
              </a:rPr>
              <a:t>Access to coverage and financial help for some people with low incomes:</a:t>
            </a:r>
          </a:p>
          <a:p>
            <a:endParaRPr lang="en-US" u="sng" dirty="0">
              <a:latin typeface="Nirmala UI" panose="020B0502040204020203" pitchFamily="34" charset="0"/>
            </a:endParaRPr>
          </a:p>
          <a:p>
            <a:pPr marL="214313" indent="-214313">
              <a:buFont typeface="Wingdings" panose="05000000000000000000" pitchFamily="2" charset="2"/>
              <a:buChar char="v"/>
            </a:pPr>
            <a:r>
              <a:rPr lang="en-US" dirty="0">
                <a:latin typeface="Nirmala UI" panose="020B0502040204020203" pitchFamily="34" charset="0"/>
              </a:rPr>
              <a:t>Household income is expected to be no greater than 150% of the federal poverty level</a:t>
            </a:r>
          </a:p>
          <a:p>
            <a:pPr marL="214313" indent="-214313">
              <a:buFont typeface="Wingdings" panose="05000000000000000000" pitchFamily="2" charset="2"/>
              <a:buChar char="v"/>
            </a:pPr>
            <a:r>
              <a:rPr lang="en-US" dirty="0">
                <a:latin typeface="Nirmala UI" panose="020B0502040204020203" pitchFamily="34" charset="0"/>
              </a:rPr>
              <a:t>As of 2025, it is about $22,590 for an individual</a:t>
            </a:r>
          </a:p>
          <a:p>
            <a:pPr marL="214313" indent="-214313">
              <a:buFont typeface="Wingdings" panose="05000000000000000000" pitchFamily="2" charset="2"/>
              <a:buChar char="v"/>
            </a:pPr>
            <a:r>
              <a:rPr lang="en-US" dirty="0">
                <a:latin typeface="Nirmala UI" panose="020B0502040204020203" pitchFamily="34" charset="0"/>
              </a:rPr>
              <a:t>Must be eligible for premium tax credits</a:t>
            </a:r>
          </a:p>
          <a:p>
            <a:pPr marL="214313" indent="-214313">
              <a:buFont typeface="Wingdings" panose="05000000000000000000" pitchFamily="2" charset="2"/>
              <a:buChar char="v"/>
            </a:pPr>
            <a:r>
              <a:rPr lang="en-US" dirty="0">
                <a:latin typeface="Nirmala UI" panose="020B0502040204020203" pitchFamily="34" charset="0"/>
              </a:rPr>
              <a:t>No prior coverage required</a:t>
            </a:r>
          </a:p>
          <a:p>
            <a:pPr marL="214313" indent="-214313">
              <a:buFont typeface="Wingdings" panose="05000000000000000000" pitchFamily="2" charset="2"/>
              <a:buChar char="v"/>
            </a:pPr>
            <a:r>
              <a:rPr lang="en-US" dirty="0">
                <a:latin typeface="Nirmala UI" panose="020B0502040204020203" pitchFamily="34" charset="0"/>
              </a:rPr>
              <a:t>May enroll in a QHP or change from one QHP to another one time per month</a:t>
            </a:r>
          </a:p>
          <a:p>
            <a:pPr marL="214313" indent="-214313">
              <a:buFont typeface="Wingdings" panose="05000000000000000000" pitchFamily="2" charset="2"/>
              <a:buChar char="v"/>
            </a:pPr>
            <a:r>
              <a:rPr lang="en-US" dirty="0">
                <a:latin typeface="Nirmala UI" panose="020B0502040204020203" pitchFamily="34" charset="0"/>
              </a:rPr>
              <a:t>SEP is only available in years when increased PTC allows people with income </a:t>
            </a:r>
            <a:r>
              <a:rPr lang="en-US" dirty="0">
                <a:latin typeface="Arial" panose="020B0604020202020204" pitchFamily="34" charset="0"/>
              </a:rPr>
              <a:t>≤</a:t>
            </a:r>
            <a:r>
              <a:rPr lang="en-US" dirty="0">
                <a:latin typeface="Nirmala UI" panose="020B0502040204020203" pitchFamily="34" charset="0"/>
              </a:rPr>
              <a:t>150% FPL to buy a benchmark plan (second lowest cost silver plan) with a zero-dollar premium.</a:t>
            </a:r>
          </a:p>
          <a:p>
            <a:pPr marL="214313" indent="-214313">
              <a:buFont typeface="Wingdings" panose="05000000000000000000" pitchFamily="2" charset="2"/>
              <a:buChar char="v"/>
            </a:pPr>
            <a:r>
              <a:rPr lang="en-US" dirty="0">
                <a:latin typeface="Nirmala UI" panose="020B0502040204020203" pitchFamily="34" charset="0"/>
              </a:rPr>
              <a:t>Under the American Rescue Plan, enhancements to the premium tax credit ensure that everyone under 150% has access to a $0 plan</a:t>
            </a:r>
          </a:p>
          <a:p>
            <a:pPr marL="214313" indent="-214313">
              <a:buFont typeface="Wingdings" panose="05000000000000000000" pitchFamily="2" charset="2"/>
              <a:buChar char="v"/>
            </a:pPr>
            <a:r>
              <a:rPr lang="en-US" dirty="0">
                <a:latin typeface="Nirmala UI" panose="020B0502040204020203" pitchFamily="34" charset="0"/>
              </a:rPr>
              <a:t>Tax credit enhancements will continue to be in effect unless Congress acts not to extend them</a:t>
            </a:r>
          </a:p>
        </p:txBody>
      </p:sp>
      <p:grpSp>
        <p:nvGrpSpPr>
          <p:cNvPr id="6" name="object 6"/>
          <p:cNvGrpSpPr/>
          <p:nvPr/>
        </p:nvGrpSpPr>
        <p:grpSpPr>
          <a:xfrm>
            <a:off x="6611357" y="705256"/>
            <a:ext cx="4651058" cy="5136356"/>
            <a:chOff x="8815143" y="940341"/>
            <a:chExt cx="6201410" cy="6848475"/>
          </a:xfrm>
          <a:noFill/>
        </p:grpSpPr>
        <p:sp>
          <p:nvSpPr>
            <p:cNvPr id="7" name="object 7"/>
            <p:cNvSpPr/>
            <p:nvPr/>
          </p:nvSpPr>
          <p:spPr>
            <a:xfrm>
              <a:off x="9458654" y="940341"/>
              <a:ext cx="5558155" cy="6848475"/>
            </a:xfrm>
            <a:custGeom>
              <a:avLst/>
              <a:gdLst/>
              <a:ahLst/>
              <a:cxnLst/>
              <a:rect l="l" t="t" r="r" b="b"/>
              <a:pathLst>
                <a:path w="5558155" h="6848475">
                  <a:moveTo>
                    <a:pt x="5370957" y="0"/>
                  </a:moveTo>
                  <a:lnTo>
                    <a:pt x="186791" y="0"/>
                  </a:lnTo>
                  <a:lnTo>
                    <a:pt x="137135" y="6672"/>
                  </a:lnTo>
                  <a:lnTo>
                    <a:pt x="92514" y="25502"/>
                  </a:lnTo>
                  <a:lnTo>
                    <a:pt x="54710" y="54708"/>
                  </a:lnTo>
                  <a:lnTo>
                    <a:pt x="25502" y="92510"/>
                  </a:lnTo>
                  <a:lnTo>
                    <a:pt x="6672" y="137127"/>
                  </a:lnTo>
                  <a:lnTo>
                    <a:pt x="0" y="186778"/>
                  </a:lnTo>
                  <a:lnTo>
                    <a:pt x="0" y="6661492"/>
                  </a:lnTo>
                  <a:lnTo>
                    <a:pt x="6672" y="6711144"/>
                  </a:lnTo>
                  <a:lnTo>
                    <a:pt x="25502" y="6755761"/>
                  </a:lnTo>
                  <a:lnTo>
                    <a:pt x="54710" y="6793563"/>
                  </a:lnTo>
                  <a:lnTo>
                    <a:pt x="92514" y="6822769"/>
                  </a:lnTo>
                  <a:lnTo>
                    <a:pt x="137135" y="6841599"/>
                  </a:lnTo>
                  <a:lnTo>
                    <a:pt x="186791" y="6848271"/>
                  </a:lnTo>
                  <a:lnTo>
                    <a:pt x="5370957" y="6848271"/>
                  </a:lnTo>
                  <a:lnTo>
                    <a:pt x="5420612" y="6841599"/>
                  </a:lnTo>
                  <a:lnTo>
                    <a:pt x="5465230" y="6822769"/>
                  </a:lnTo>
                  <a:lnTo>
                    <a:pt x="5503032" y="6793563"/>
                  </a:lnTo>
                  <a:lnTo>
                    <a:pt x="5532236" y="6755761"/>
                  </a:lnTo>
                  <a:lnTo>
                    <a:pt x="5551064" y="6711144"/>
                  </a:lnTo>
                  <a:lnTo>
                    <a:pt x="5557735" y="6661492"/>
                  </a:lnTo>
                  <a:lnTo>
                    <a:pt x="5557735" y="186778"/>
                  </a:lnTo>
                  <a:lnTo>
                    <a:pt x="5551064" y="137127"/>
                  </a:lnTo>
                  <a:lnTo>
                    <a:pt x="5532236" y="92510"/>
                  </a:lnTo>
                  <a:lnTo>
                    <a:pt x="5503032" y="54708"/>
                  </a:lnTo>
                  <a:lnTo>
                    <a:pt x="5465230" y="25502"/>
                  </a:lnTo>
                  <a:lnTo>
                    <a:pt x="5420612" y="6672"/>
                  </a:lnTo>
                  <a:lnTo>
                    <a:pt x="5370957" y="0"/>
                  </a:lnTo>
                  <a:close/>
                </a:path>
              </a:pathLst>
            </a:custGeom>
            <a:grpFill/>
          </p:spPr>
          <p:txBody>
            <a:bodyPr wrap="square" lIns="0" tIns="0" rIns="0" bIns="0" rtlCol="0"/>
            <a:lstStyle/>
            <a:p>
              <a:endParaRPr sz="1350" dirty="0"/>
            </a:p>
          </p:txBody>
        </p:sp>
        <p:sp>
          <p:nvSpPr>
            <p:cNvPr id="8" name="object 8"/>
            <p:cNvSpPr/>
            <p:nvPr/>
          </p:nvSpPr>
          <p:spPr>
            <a:xfrm>
              <a:off x="8815143" y="5147826"/>
              <a:ext cx="2463165" cy="2247265"/>
            </a:xfrm>
            <a:custGeom>
              <a:avLst/>
              <a:gdLst/>
              <a:ahLst/>
              <a:cxnLst/>
              <a:rect l="l" t="t" r="r" b="b"/>
              <a:pathLst>
                <a:path w="2463165" h="2247265">
                  <a:moveTo>
                    <a:pt x="1571409" y="0"/>
                  </a:moveTo>
                  <a:lnTo>
                    <a:pt x="1321828" y="1649844"/>
                  </a:lnTo>
                  <a:lnTo>
                    <a:pt x="1091590" y="397052"/>
                  </a:lnTo>
                  <a:lnTo>
                    <a:pt x="1088347" y="388208"/>
                  </a:lnTo>
                  <a:lnTo>
                    <a:pt x="1082481" y="381131"/>
                  </a:lnTo>
                  <a:lnTo>
                    <a:pt x="1074609" y="376348"/>
                  </a:lnTo>
                  <a:lnTo>
                    <a:pt x="1065352" y="374383"/>
                  </a:lnTo>
                  <a:lnTo>
                    <a:pt x="1055467" y="375929"/>
                  </a:lnTo>
                  <a:lnTo>
                    <a:pt x="1047588" y="380269"/>
                  </a:lnTo>
                  <a:lnTo>
                    <a:pt x="1041523" y="386952"/>
                  </a:lnTo>
                  <a:lnTo>
                    <a:pt x="1037844" y="395528"/>
                  </a:lnTo>
                  <a:lnTo>
                    <a:pt x="872299" y="1075537"/>
                  </a:lnTo>
                  <a:lnTo>
                    <a:pt x="0" y="1075537"/>
                  </a:lnTo>
                  <a:lnTo>
                    <a:pt x="0" y="1227836"/>
                  </a:lnTo>
                  <a:lnTo>
                    <a:pt x="936485" y="1228090"/>
                  </a:lnTo>
                  <a:lnTo>
                    <a:pt x="983856" y="1123924"/>
                  </a:lnTo>
                  <a:lnTo>
                    <a:pt x="1052880" y="838161"/>
                  </a:lnTo>
                  <a:lnTo>
                    <a:pt x="1307553" y="2224417"/>
                  </a:lnTo>
                  <a:lnTo>
                    <a:pt x="1310879" y="2233548"/>
                  </a:lnTo>
                  <a:lnTo>
                    <a:pt x="1316948" y="2240719"/>
                  </a:lnTo>
                  <a:lnTo>
                    <a:pt x="1325070" y="2245407"/>
                  </a:lnTo>
                  <a:lnTo>
                    <a:pt x="1335316" y="2247087"/>
                  </a:lnTo>
                  <a:lnTo>
                    <a:pt x="1344900" y="2245030"/>
                  </a:lnTo>
                  <a:lnTo>
                    <a:pt x="1352957" y="2239987"/>
                  </a:lnTo>
                  <a:lnTo>
                    <a:pt x="1358817" y="2232506"/>
                  </a:lnTo>
                  <a:lnTo>
                    <a:pt x="1361808" y="2223135"/>
                  </a:lnTo>
                  <a:lnTo>
                    <a:pt x="1580070" y="627799"/>
                  </a:lnTo>
                  <a:lnTo>
                    <a:pt x="1749691" y="1647050"/>
                  </a:lnTo>
                  <a:lnTo>
                    <a:pt x="1752938" y="1656070"/>
                  </a:lnTo>
                  <a:lnTo>
                    <a:pt x="1758832" y="1663279"/>
                  </a:lnTo>
                  <a:lnTo>
                    <a:pt x="1766779" y="1668104"/>
                  </a:lnTo>
                  <a:lnTo>
                    <a:pt x="1776183" y="1669973"/>
                  </a:lnTo>
                  <a:lnTo>
                    <a:pt x="1786098" y="1668385"/>
                  </a:lnTo>
                  <a:lnTo>
                    <a:pt x="1794038" y="1663955"/>
                  </a:lnTo>
                  <a:lnTo>
                    <a:pt x="1800118" y="1657184"/>
                  </a:lnTo>
                  <a:lnTo>
                    <a:pt x="1803692" y="1648574"/>
                  </a:lnTo>
                  <a:lnTo>
                    <a:pt x="1972030" y="902093"/>
                  </a:lnTo>
                  <a:lnTo>
                    <a:pt x="2045893" y="1203388"/>
                  </a:lnTo>
                  <a:lnTo>
                    <a:pt x="2049567" y="1211951"/>
                  </a:lnTo>
                  <a:lnTo>
                    <a:pt x="2055633" y="1218631"/>
                  </a:lnTo>
                  <a:lnTo>
                    <a:pt x="2063515" y="1222973"/>
                  </a:lnTo>
                  <a:lnTo>
                    <a:pt x="2072640" y="1224521"/>
                  </a:lnTo>
                  <a:lnTo>
                    <a:pt x="2156190" y="1222745"/>
                  </a:lnTo>
                  <a:lnTo>
                    <a:pt x="2462809" y="1218412"/>
                  </a:lnTo>
                  <a:lnTo>
                    <a:pt x="2462809" y="1059738"/>
                  </a:lnTo>
                  <a:lnTo>
                    <a:pt x="2141397" y="1068400"/>
                  </a:lnTo>
                  <a:lnTo>
                    <a:pt x="1992655" y="509371"/>
                  </a:lnTo>
                  <a:lnTo>
                    <a:pt x="1988839" y="501134"/>
                  </a:lnTo>
                  <a:lnTo>
                    <a:pt x="1982727" y="494688"/>
                  </a:lnTo>
                  <a:lnTo>
                    <a:pt x="1974896" y="490488"/>
                  </a:lnTo>
                  <a:lnTo>
                    <a:pt x="1965921" y="488988"/>
                  </a:lnTo>
                  <a:lnTo>
                    <a:pt x="1956334" y="490718"/>
                  </a:lnTo>
                  <a:lnTo>
                    <a:pt x="1948570" y="495195"/>
                  </a:lnTo>
                  <a:lnTo>
                    <a:pt x="1942668" y="501914"/>
                  </a:lnTo>
                  <a:lnTo>
                    <a:pt x="1939175" y="510374"/>
                  </a:lnTo>
                  <a:lnTo>
                    <a:pt x="1789938" y="1171803"/>
                  </a:lnTo>
                  <a:lnTo>
                    <a:pt x="1598663" y="22910"/>
                  </a:lnTo>
                  <a:lnTo>
                    <a:pt x="1595333" y="13748"/>
                  </a:lnTo>
                  <a:lnTo>
                    <a:pt x="1589236" y="6492"/>
                  </a:lnTo>
                  <a:lnTo>
                    <a:pt x="1581039" y="1718"/>
                  </a:lnTo>
                  <a:lnTo>
                    <a:pt x="1571409" y="0"/>
                  </a:lnTo>
                  <a:close/>
                </a:path>
              </a:pathLst>
            </a:custGeom>
            <a:grpFill/>
          </p:spPr>
          <p:txBody>
            <a:bodyPr wrap="square" lIns="0" tIns="0" rIns="0" bIns="0" rtlCol="0"/>
            <a:lstStyle/>
            <a:p>
              <a:endParaRPr sz="1350" dirty="0"/>
            </a:p>
          </p:txBody>
        </p:sp>
      </p:grpSp>
      <p:pic>
        <p:nvPicPr>
          <p:cNvPr id="13" name="Picture 12">
            <a:extLst>
              <a:ext uri="{FF2B5EF4-FFF2-40B4-BE49-F238E27FC236}">
                <a16:creationId xmlns:a16="http://schemas.microsoft.com/office/drawing/2014/main" id="{BBBB98E8-E9D6-9427-F564-B873E885EDE3}"/>
              </a:ext>
            </a:extLst>
          </p:cNvPr>
          <p:cNvPicPr>
            <a:picLocks noChangeAspect="1"/>
          </p:cNvPicPr>
          <p:nvPr/>
        </p:nvPicPr>
        <p:blipFill>
          <a:blip r:embed="rId3"/>
          <a:stretch>
            <a:fillRect/>
          </a:stretch>
        </p:blipFill>
        <p:spPr>
          <a:xfrm>
            <a:off x="10665142" y="6131443"/>
            <a:ext cx="987638" cy="388654"/>
          </a:xfrm>
          <a:prstGeom prst="rect">
            <a:avLst/>
          </a:prstGeom>
        </p:spPr>
      </p:pic>
    </p:spTree>
    <p:extLst>
      <p:ext uri="{BB962C8B-B14F-4D97-AF65-F5344CB8AC3E}">
        <p14:creationId xmlns:p14="http://schemas.microsoft.com/office/powerpoint/2010/main" val="3505608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A8093-97BB-47A6-A237-A25233CCABEA}"/>
              </a:ext>
            </a:extLst>
          </p:cNvPr>
          <p:cNvSpPr>
            <a:spLocks noGrp="1"/>
          </p:cNvSpPr>
          <p:nvPr>
            <p:ph type="title"/>
          </p:nvPr>
        </p:nvSpPr>
        <p:spPr/>
        <p:txBody>
          <a:bodyPr/>
          <a:lstStyle/>
          <a:p>
            <a:r>
              <a:rPr lang="en-US" sz="3600" dirty="0">
                <a:latin typeface="Amasis MT Pro Black" panose="02040A04050005020304" pitchFamily="18" charset="0"/>
              </a:rPr>
              <a:t>How long is special enrollment?</a:t>
            </a:r>
            <a:endParaRPr lang="en-US" dirty="0"/>
          </a:p>
        </p:txBody>
      </p:sp>
      <p:graphicFrame>
        <p:nvGraphicFramePr>
          <p:cNvPr id="4" name="Content Placeholder 2">
            <a:extLst>
              <a:ext uri="{FF2B5EF4-FFF2-40B4-BE49-F238E27FC236}">
                <a16:creationId xmlns:a16="http://schemas.microsoft.com/office/drawing/2014/main" id="{3B0F82A4-A3F4-3779-0C9C-43B9FC3789D0}"/>
              </a:ext>
            </a:extLst>
          </p:cNvPr>
          <p:cNvGraphicFramePr>
            <a:graphicFrameLocks noGrp="1"/>
          </p:cNvGraphicFramePr>
          <p:nvPr>
            <p:ph idx="1"/>
            <p:extLst>
              <p:ext uri="{D42A27DB-BD31-4B8C-83A1-F6EECF244321}">
                <p14:modId xmlns:p14="http://schemas.microsoft.com/office/powerpoint/2010/main" val="951626103"/>
              </p:ext>
            </p:extLst>
          </p:nvPr>
        </p:nvGraphicFramePr>
        <p:xfrm>
          <a:off x="1524000" y="1828800"/>
          <a:ext cx="91440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4113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0" y="2286000"/>
            <a:ext cx="4648200" cy="1752600"/>
          </a:xfrm>
        </p:spPr>
        <p:txBody>
          <a:bodyPr anchor="b">
            <a:noAutofit/>
          </a:bodyPr>
          <a:lstStyle/>
          <a:p>
            <a:r>
              <a:rPr lang="en-US" sz="14000" dirty="0"/>
              <a:t>Q &amp; A</a:t>
            </a:r>
          </a:p>
        </p:txBody>
      </p:sp>
      <p:pic>
        <p:nvPicPr>
          <p:cNvPr id="5" name="Video 4" descr="Vital Signs Line">
            <a:extLst>
              <a:ext uri="{FF2B5EF4-FFF2-40B4-BE49-F238E27FC236}">
                <a16:creationId xmlns:a16="http://schemas.microsoft.com/office/drawing/2014/main" id="{FDA0AD44-A602-EF07-D87A-081E2C9406B3}"/>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10748" r="31601" b="-1"/>
          <a:stretch/>
        </p:blipFill>
        <p:spPr>
          <a:xfrm>
            <a:off x="1" y="10"/>
            <a:ext cx="7008810" cy="6857989"/>
          </a:xfrm>
          <a:prstGeom prst="rect">
            <a:avLst/>
          </a:prstGeom>
          <a:noFill/>
        </p:spPr>
      </p:pic>
    </p:spTree>
    <p:extLst>
      <p:ext uri="{BB962C8B-B14F-4D97-AF65-F5344CB8AC3E}">
        <p14:creationId xmlns:p14="http://schemas.microsoft.com/office/powerpoint/2010/main" val="3537718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video>
              <p:cMediaNode mute="1">
                <p:cTn id="2" repeatCount="indefinite" fill="hold" display="0">
                  <p:stCondLst>
                    <p:cond delay="indefinite"/>
                  </p:stCondLst>
                </p:cTn>
                <p:tgtEl>
                  <p:spTgt spid="5"/>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3" y="0"/>
            <a:ext cx="12192000" cy="1676400"/>
          </a:xfrm>
        </p:spPr>
        <p:txBody>
          <a:bodyPr>
            <a:normAutofit/>
          </a:bodyPr>
          <a:lstStyle/>
          <a:p>
            <a:pPr algn="ctr"/>
            <a:r>
              <a:rPr lang="en-US" sz="5300" dirty="0"/>
              <a:t>Next Step: Enrollment</a:t>
            </a:r>
            <a:br>
              <a:rPr lang="en-US" sz="5300" dirty="0"/>
            </a:br>
            <a:r>
              <a:rPr lang="en-US" sz="5300" dirty="0"/>
              <a:t>Don’t Miss Out on Health </a:t>
            </a:r>
            <a:r>
              <a:rPr lang="en-US" sz="5400" dirty="0"/>
              <a:t>Insurance!</a:t>
            </a:r>
            <a:endParaRPr lang="en-US" sz="7200" dirty="0"/>
          </a:p>
        </p:txBody>
      </p:sp>
      <p:sp>
        <p:nvSpPr>
          <p:cNvPr id="3" name="Content Placeholder 2">
            <a:extLst>
              <a:ext uri="{FF2B5EF4-FFF2-40B4-BE49-F238E27FC236}">
                <a16:creationId xmlns:a16="http://schemas.microsoft.com/office/drawing/2014/main" id="{CD356CD3-42B0-B192-A9CD-5CF5D13DD436}"/>
              </a:ext>
            </a:extLst>
          </p:cNvPr>
          <p:cNvSpPr>
            <a:spLocks noGrp="1"/>
          </p:cNvSpPr>
          <p:nvPr>
            <p:ph idx="1"/>
          </p:nvPr>
        </p:nvSpPr>
        <p:spPr>
          <a:xfrm>
            <a:off x="1159564" y="1524000"/>
            <a:ext cx="9872871" cy="3810000"/>
          </a:xfrm>
        </p:spPr>
        <p:txBody>
          <a:bodyPr>
            <a:normAutofit fontScale="25000" lnSpcReduction="20000"/>
          </a:bodyPr>
          <a:lstStyle/>
          <a:p>
            <a:pPr marL="45720" indent="0" algn="ctr">
              <a:buNone/>
            </a:pPr>
            <a:endParaRPr lang="en-US" sz="2400" b="1" u="sng" dirty="0">
              <a:solidFill>
                <a:schemeClr val="tx1"/>
              </a:solidFill>
            </a:endParaRPr>
          </a:p>
          <a:p>
            <a:pPr marL="45720" indent="0">
              <a:buNone/>
            </a:pPr>
            <a:r>
              <a:rPr lang="en-US" sz="7400" kern="100" dirty="0">
                <a:solidFill>
                  <a:srgbClr val="000000"/>
                </a:solidFill>
                <a:effectLst/>
                <a:latin typeface="+mj-lt"/>
                <a:ea typeface="Times New Roman" panose="02020603050405020304" pitchFamily="18" charset="0"/>
                <a:cs typeface="Times New Roman" panose="02020603050405020304" pitchFamily="18" charset="0"/>
              </a:rPr>
              <a:t>To make an appointment with a certified Navigator, please</a:t>
            </a:r>
          </a:p>
          <a:p>
            <a:pPr marL="45720" indent="0">
              <a:buNone/>
            </a:pPr>
            <a:r>
              <a:rPr lang="en-US" sz="7400" kern="100" dirty="0">
                <a:solidFill>
                  <a:srgbClr val="000000"/>
                </a:solidFill>
                <a:effectLst/>
                <a:latin typeface="+mj-lt"/>
                <a:ea typeface="Times New Roman" panose="02020603050405020304" pitchFamily="18" charset="0"/>
                <a:cs typeface="Times New Roman" panose="02020603050405020304" pitchFamily="18" charset="0"/>
              </a:rPr>
              <a:t> call 1-866-547-2793 or go to </a:t>
            </a:r>
            <a:r>
              <a:rPr lang="en-US" sz="7400" u="sng" kern="100" dirty="0">
                <a:solidFill>
                  <a:srgbClr val="0000FF"/>
                </a:solidFill>
                <a:effectLst/>
                <a:latin typeface="+mj-lt"/>
                <a:ea typeface="Times New Roman" panose="02020603050405020304" pitchFamily="18" charset="0"/>
                <a:cs typeface="Times New Roman" panose="02020603050405020304" pitchFamily="18" charset="0"/>
                <a:hlinkClick r:id="rId3"/>
              </a:rPr>
              <a:t>www.enrollswfl.com</a:t>
            </a:r>
            <a:endParaRPr lang="en-US" sz="7400" kern="100" dirty="0">
              <a:effectLst/>
              <a:latin typeface="+mj-lt"/>
              <a:ea typeface="Aptos" panose="020B0004020202020204" pitchFamily="34" charset="0"/>
              <a:cs typeface="Times New Roman" panose="02020603050405020304" pitchFamily="18" charset="0"/>
            </a:endParaRPr>
          </a:p>
          <a:p>
            <a:pPr marL="45720" indent="0">
              <a:buNone/>
            </a:pPr>
            <a:endParaRPr lang="en-US" sz="3200" dirty="0">
              <a:solidFill>
                <a:schemeClr val="tx1"/>
              </a:solidFill>
            </a:endParaRPr>
          </a:p>
          <a:p>
            <a:pPr marL="45720" indent="0">
              <a:buNone/>
            </a:pPr>
            <a:r>
              <a:rPr lang="en-US" sz="7200" dirty="0">
                <a:solidFill>
                  <a:schemeClr val="tx1"/>
                </a:solidFill>
              </a:rPr>
              <a:t>For the federal Marketplace, go to </a:t>
            </a:r>
            <a:r>
              <a:rPr lang="en-US" sz="7200" b="1" u="sng" dirty="0">
                <a:solidFill>
                  <a:schemeClr val="tx1"/>
                </a:solidFill>
              </a:rPr>
              <a:t>www.healthcare.gov</a:t>
            </a:r>
            <a:endParaRPr lang="en-US" sz="4000" b="1" u="sng" dirty="0">
              <a:solidFill>
                <a:schemeClr val="tx1"/>
              </a:solidFill>
            </a:endParaRPr>
          </a:p>
          <a:p>
            <a:pPr marL="45720" indent="0">
              <a:buNone/>
            </a:pPr>
            <a:endParaRPr lang="en-US" sz="2800" dirty="0">
              <a:solidFill>
                <a:schemeClr val="tx1"/>
              </a:solidFill>
            </a:endParaRPr>
          </a:p>
          <a:p>
            <a:pPr marL="45720" indent="0">
              <a:buNone/>
            </a:pPr>
            <a:r>
              <a:rPr lang="en-US" sz="8000" dirty="0">
                <a:solidFill>
                  <a:schemeClr val="tx1"/>
                </a:solidFill>
              </a:rPr>
              <a:t>Harry Guerra, MBA</a:t>
            </a:r>
            <a:r>
              <a:rPr lang="en-US" sz="8000" kern="100" dirty="0">
                <a:effectLst/>
                <a:latin typeface="Amasis MT Pro Black" panose="02040A04050005020304" pitchFamily="18" charset="0"/>
                <a:ea typeface="Calibri" panose="020F0502020204030204" pitchFamily="34" charset="0"/>
                <a:cs typeface="Times New Roman" panose="02020603050405020304" pitchFamily="18" charset="0"/>
              </a:rPr>
              <a:t>                                   </a:t>
            </a:r>
            <a:r>
              <a:rPr lang="en-US" sz="6400" kern="100" dirty="0">
                <a:effectLst/>
                <a:latin typeface="Amasis MT Pro Black" panose="02040A04050005020304" pitchFamily="18" charset="0"/>
                <a:ea typeface="Calibri" panose="020F0502020204030204" pitchFamily="34" charset="0"/>
                <a:cs typeface="Times New Roman" panose="02020603050405020304" pitchFamily="18" charset="0"/>
              </a:rPr>
              <a:t>NOU PALE </a:t>
            </a:r>
            <a:r>
              <a:rPr lang="en-US" sz="6400" kern="100" dirty="0" err="1">
                <a:latin typeface="Amasis MT Pro Black" panose="02040A04050005020304" pitchFamily="18" charset="0"/>
                <a:ea typeface="Calibri" panose="020F0502020204030204" pitchFamily="34" charset="0"/>
                <a:cs typeface="Times New Roman" panose="02020603050405020304" pitchFamily="18" charset="0"/>
              </a:rPr>
              <a:t>KREY</a:t>
            </a:r>
            <a:r>
              <a:rPr lang="en-US" sz="8000" kern="100" dirty="0" err="1">
                <a:latin typeface="Amasis MT Pro Black" panose="02040A04050005020304" pitchFamily="18" charset="0"/>
                <a:ea typeface="Calibri" panose="020F0502020204030204" pitchFamily="34" charset="0"/>
                <a:cs typeface="Times New Roman" panose="02020603050405020304" pitchFamily="18" charset="0"/>
              </a:rPr>
              <a:t>ò</a:t>
            </a:r>
            <a:r>
              <a:rPr lang="en-US" sz="6400" kern="100" dirty="0" err="1">
                <a:latin typeface="Amasis MT Pro Black" panose="02040A04050005020304" pitchFamily="18" charset="0"/>
                <a:ea typeface="Calibri" panose="020F0502020204030204" pitchFamily="34" charset="0"/>
                <a:cs typeface="Times New Roman" panose="02020603050405020304" pitchFamily="18" charset="0"/>
              </a:rPr>
              <a:t>L</a:t>
            </a:r>
            <a:endParaRPr lang="en-US" sz="8000" dirty="0">
              <a:solidFill>
                <a:schemeClr val="tx1"/>
              </a:solidFill>
            </a:endParaRPr>
          </a:p>
          <a:p>
            <a:pPr marL="45720" indent="0">
              <a:buNone/>
            </a:pPr>
            <a:r>
              <a:rPr lang="en-US" sz="8000" dirty="0">
                <a:solidFill>
                  <a:schemeClr val="tx1"/>
                </a:solidFill>
              </a:rPr>
              <a:t>Certified Navigator</a:t>
            </a:r>
            <a:r>
              <a:rPr lang="en-US" sz="8000" kern="100" dirty="0">
                <a:effectLst/>
                <a:latin typeface="Amasis MT Pro Black" panose="02040A04050005020304" pitchFamily="18" charset="0"/>
                <a:ea typeface="Calibri" panose="020F0502020204030204" pitchFamily="34" charset="0"/>
                <a:cs typeface="Times New Roman" panose="02020603050405020304" pitchFamily="18" charset="0"/>
              </a:rPr>
              <a:t>                                          </a:t>
            </a:r>
            <a:r>
              <a:rPr lang="en-US" sz="6400" kern="100" dirty="0">
                <a:effectLst/>
                <a:latin typeface="Amasis MT Pro Black" panose="02040A04050005020304" pitchFamily="18" charset="0"/>
                <a:ea typeface="Calibri" panose="020F0502020204030204" pitchFamily="34" charset="0"/>
                <a:cs typeface="Times New Roman" panose="02020603050405020304" pitchFamily="18" charset="0"/>
              </a:rPr>
              <a:t>HABLAMOS ESPA</a:t>
            </a:r>
            <a:r>
              <a:rPr lang="es-EC" sz="6400" kern="100" dirty="0">
                <a:latin typeface="Amasis MT Pro Black" panose="02040A04050005020304" pitchFamily="18" charset="0"/>
                <a:ea typeface="Calibri" panose="020F0502020204030204" pitchFamily="34" charset="0"/>
                <a:cs typeface="Times New Roman" panose="02020603050405020304" pitchFamily="18" charset="0"/>
              </a:rPr>
              <a:t>Ñ</a:t>
            </a:r>
            <a:r>
              <a:rPr lang="en-US" sz="6400" kern="100" dirty="0">
                <a:effectLst/>
                <a:latin typeface="Amasis MT Pro Black" panose="02040A04050005020304" pitchFamily="18" charset="0"/>
                <a:ea typeface="Calibri" panose="020F0502020204030204" pitchFamily="34" charset="0"/>
                <a:cs typeface="Times New Roman" panose="02020603050405020304" pitchFamily="18" charset="0"/>
              </a:rPr>
              <a:t>OL</a:t>
            </a:r>
            <a:endParaRPr lang="en-US" sz="8000" dirty="0">
              <a:solidFill>
                <a:schemeClr val="tx1"/>
              </a:solidFill>
            </a:endParaRPr>
          </a:p>
          <a:p>
            <a:pPr marL="45720" indent="0">
              <a:buNone/>
            </a:pPr>
            <a:r>
              <a:rPr lang="en-US" sz="8000" dirty="0">
                <a:solidFill>
                  <a:schemeClr val="tx1"/>
                </a:solidFill>
              </a:rPr>
              <a:t>Cell (239) 788-5773</a:t>
            </a:r>
          </a:p>
          <a:p>
            <a:pPr marL="45720" indent="0">
              <a:buNone/>
            </a:pPr>
            <a:r>
              <a:rPr lang="en-US" sz="8000" dirty="0">
                <a:solidFill>
                  <a:srgbClr val="00B0F0"/>
                </a:solidFill>
                <a:hlinkClick r:id="rId4">
                  <a:extLst>
                    <a:ext uri="{A12FA001-AC4F-418D-AE19-62706E023703}">
                      <ahyp:hlinkClr xmlns:ahyp="http://schemas.microsoft.com/office/drawing/2018/hyperlinkcolor" val="tx"/>
                    </a:ext>
                  </a:extLst>
                </a:hlinkClick>
              </a:rPr>
              <a:t>harryguerra@hpcswf.com</a:t>
            </a:r>
            <a:r>
              <a:rPr lang="en-US" sz="8000" dirty="0">
                <a:solidFill>
                  <a:srgbClr val="00B0F0"/>
                </a:solidFill>
              </a:rPr>
              <a:t> </a:t>
            </a:r>
          </a:p>
          <a:p>
            <a:pPr marL="45720" indent="0">
              <a:buNone/>
            </a:pPr>
            <a:endParaRPr lang="en-US" dirty="0">
              <a:solidFill>
                <a:schemeClr val="tx1"/>
              </a:solidFill>
            </a:endParaRPr>
          </a:p>
          <a:p>
            <a:pPr marL="45720" indent="0">
              <a:buNone/>
            </a:pPr>
            <a:endParaRPr lang="en-US" dirty="0">
              <a:solidFill>
                <a:schemeClr val="tx1"/>
              </a:solidFill>
            </a:endParaRPr>
          </a:p>
        </p:txBody>
      </p:sp>
      <p:pic>
        <p:nvPicPr>
          <p:cNvPr id="5" name="Picture 4" descr="A black background with blue text&#10;&#10;Description automatically generated">
            <a:extLst>
              <a:ext uri="{FF2B5EF4-FFF2-40B4-BE49-F238E27FC236}">
                <a16:creationId xmlns:a16="http://schemas.microsoft.com/office/drawing/2014/main" id="{60024957-0060-E522-5E99-382EAFE81610}"/>
              </a:ext>
            </a:extLst>
          </p:cNvPr>
          <p:cNvPicPr>
            <a:picLocks noChangeAspect="1"/>
          </p:cNvPicPr>
          <p:nvPr/>
        </p:nvPicPr>
        <p:blipFill>
          <a:blip r:embed="rId5"/>
          <a:stretch>
            <a:fillRect/>
          </a:stretch>
        </p:blipFill>
        <p:spPr>
          <a:xfrm>
            <a:off x="3657600" y="5477801"/>
            <a:ext cx="3814752" cy="1022577"/>
          </a:xfrm>
          <a:prstGeom prst="rect">
            <a:avLst/>
          </a:prstGeom>
        </p:spPr>
      </p:pic>
      <p:pic>
        <p:nvPicPr>
          <p:cNvPr id="6" name="Picture 5">
            <a:extLst>
              <a:ext uri="{FF2B5EF4-FFF2-40B4-BE49-F238E27FC236}">
                <a16:creationId xmlns:a16="http://schemas.microsoft.com/office/drawing/2014/main" id="{4E407A19-657B-A346-ADFB-66206935D0A2}"/>
              </a:ext>
            </a:extLst>
          </p:cNvPr>
          <p:cNvPicPr>
            <a:picLocks noChangeAspect="1"/>
          </p:cNvPicPr>
          <p:nvPr/>
        </p:nvPicPr>
        <p:blipFill>
          <a:blip r:embed="rId6"/>
          <a:stretch>
            <a:fillRect/>
          </a:stretch>
        </p:blipFill>
        <p:spPr>
          <a:xfrm>
            <a:off x="7579951" y="5029200"/>
            <a:ext cx="2168670" cy="1296652"/>
          </a:xfrm>
          <a:prstGeom prst="rect">
            <a:avLst/>
          </a:prstGeom>
        </p:spPr>
      </p:pic>
      <p:pic>
        <p:nvPicPr>
          <p:cNvPr id="7" name="Picture 6" descr="A qr code with black dots&#10;&#10;Description automatically generated">
            <a:extLst>
              <a:ext uri="{FF2B5EF4-FFF2-40B4-BE49-F238E27FC236}">
                <a16:creationId xmlns:a16="http://schemas.microsoft.com/office/drawing/2014/main" id="{D4944E67-256F-44F8-BBB6-2F722548E4D5}"/>
              </a:ext>
            </a:extLst>
          </p:cNvPr>
          <p:cNvPicPr>
            <a:picLocks noChangeAspect="1"/>
          </p:cNvPicPr>
          <p:nvPr/>
        </p:nvPicPr>
        <p:blipFill>
          <a:blip r:embed="rId7"/>
          <a:stretch>
            <a:fillRect/>
          </a:stretch>
        </p:blipFill>
        <p:spPr>
          <a:xfrm>
            <a:off x="10227013" y="5029200"/>
            <a:ext cx="1283814" cy="1296652"/>
          </a:xfrm>
          <a:prstGeom prst="rect">
            <a:avLst/>
          </a:prstGeom>
        </p:spPr>
      </p:pic>
    </p:spTree>
    <p:extLst>
      <p:ext uri="{BB962C8B-B14F-4D97-AF65-F5344CB8AC3E}">
        <p14:creationId xmlns:p14="http://schemas.microsoft.com/office/powerpoint/2010/main" val="16158031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54" y="152400"/>
            <a:ext cx="12192000" cy="1325563"/>
          </a:xfrm>
        </p:spPr>
        <p:txBody>
          <a:bodyPr>
            <a:normAutofit/>
          </a:bodyPr>
          <a:lstStyle/>
          <a:p>
            <a:pPr algn="ctr"/>
            <a:r>
              <a:rPr lang="en-US" sz="7200" dirty="0"/>
              <a:t>THANK YOU!</a:t>
            </a:r>
          </a:p>
        </p:txBody>
      </p:sp>
      <p:pic>
        <p:nvPicPr>
          <p:cNvPr id="4" name="Picture 3" descr="Stethoscope on a white coat">
            <a:extLst>
              <a:ext uri="{FF2B5EF4-FFF2-40B4-BE49-F238E27FC236}">
                <a16:creationId xmlns:a16="http://schemas.microsoft.com/office/drawing/2014/main" id="{05629FE6-7274-0EA5-1085-461CC97BF1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1902" y="1821021"/>
            <a:ext cx="7086600" cy="3707768"/>
          </a:xfrm>
          <a:prstGeom prst="rect">
            <a:avLst/>
          </a:prstGeom>
          <a:ln>
            <a:noFill/>
          </a:ln>
          <a:effectLst>
            <a:softEdge rad="112500"/>
          </a:effectLst>
        </p:spPr>
      </p:pic>
      <p:sp>
        <p:nvSpPr>
          <p:cNvPr id="5" name="TextBox 4">
            <a:extLst>
              <a:ext uri="{FF2B5EF4-FFF2-40B4-BE49-F238E27FC236}">
                <a16:creationId xmlns:a16="http://schemas.microsoft.com/office/drawing/2014/main" id="{D2BEF502-F07C-E0FB-1CA8-0C9F4808731A}"/>
              </a:ext>
            </a:extLst>
          </p:cNvPr>
          <p:cNvSpPr txBox="1"/>
          <p:nvPr/>
        </p:nvSpPr>
        <p:spPr>
          <a:xfrm>
            <a:off x="2971800" y="5528789"/>
            <a:ext cx="6248400" cy="1200329"/>
          </a:xfrm>
          <a:prstGeom prst="rect">
            <a:avLst/>
          </a:prstGeom>
          <a:noFill/>
        </p:spPr>
        <p:txBody>
          <a:bodyPr wrap="square">
            <a:spAutoFit/>
          </a:bodyPr>
          <a:lstStyle/>
          <a:p>
            <a:pPr marL="0" marR="0">
              <a:spcBef>
                <a:spcPts val="0"/>
              </a:spcBef>
              <a:spcAft>
                <a:spcPts val="0"/>
              </a:spcAft>
            </a:pPr>
            <a:r>
              <a:rPr lang="en-US" sz="1200" b="1" dirty="0">
                <a:solidFill>
                  <a:srgbClr val="0D0F1A"/>
                </a:solidFill>
                <a:effectLst/>
                <a:latin typeface="Canva Sans"/>
                <a:ea typeface="Aptos" panose="020B0004020202020204" pitchFamily="34" charset="0"/>
                <a:cs typeface="Aptos" panose="020B0004020202020204" pitchFamily="34" charset="0"/>
              </a:rPr>
              <a:t>CMS Navigator Disclaimer </a:t>
            </a:r>
            <a:endParaRPr lang="en-US" sz="1200" dirty="0">
              <a:solidFill>
                <a:srgbClr val="000000"/>
              </a:solidFill>
              <a:effectLst/>
              <a:latin typeface="Canva Sans"/>
              <a:ea typeface="Aptos" panose="020B0004020202020204" pitchFamily="34" charset="0"/>
              <a:cs typeface="Aptos" panose="020B0004020202020204" pitchFamily="34" charset="0"/>
            </a:endParaRPr>
          </a:p>
          <a:p>
            <a:pPr marL="0" marR="0">
              <a:spcBef>
                <a:spcPts val="0"/>
              </a:spcBef>
              <a:spcAft>
                <a:spcPts val="0"/>
              </a:spcAft>
            </a:pPr>
            <a:r>
              <a:rPr lang="en-US" sz="1200" dirty="0">
                <a:solidFill>
                  <a:srgbClr val="0D0F1A"/>
                </a:solidFill>
                <a:effectLst/>
                <a:latin typeface="Aptos" panose="020B0004020202020204" pitchFamily="34" charset="0"/>
                <a:ea typeface="Aptos" panose="020B0004020202020204" pitchFamily="34" charset="0"/>
                <a:cs typeface="Aptos" panose="020B0004020202020204" pitchFamily="34" charset="0"/>
              </a:rPr>
              <a:t>This program is supported by the Centers for Medicare &amp; Medicaid Services (CMS) of the U.S. Department of Health and Human Services (HHS) as part of a </a:t>
            </a:r>
            <a:r>
              <a:rPr lang="en-US" sz="1200" dirty="0">
                <a:effectLst/>
                <a:latin typeface="Aptos" panose="020B0004020202020204" pitchFamily="34" charset="0"/>
                <a:ea typeface="Aptos" panose="020B0004020202020204" pitchFamily="34" charset="0"/>
                <a:cs typeface="Aptos" panose="020B0004020202020204" pitchFamily="34" charset="0"/>
              </a:rPr>
              <a:t>fi</a:t>
            </a:r>
            <a:r>
              <a:rPr lang="en-US" sz="1200" dirty="0">
                <a:solidFill>
                  <a:srgbClr val="0D0F1A"/>
                </a:solidFill>
                <a:effectLst/>
                <a:latin typeface="Aptos" panose="020B0004020202020204" pitchFamily="34" charset="0"/>
                <a:ea typeface="Aptos" panose="020B0004020202020204" pitchFamily="34" charset="0"/>
                <a:cs typeface="Aptos" panose="020B0004020202020204" pitchFamily="34" charset="0"/>
              </a:rPr>
              <a:t>nancial assistance award totaling $13,792,500 with 100 percent funded by CMS/HHS. The contents are those of the author(s) and do not necessarily represent the o</a:t>
            </a:r>
            <a:r>
              <a:rPr lang="en-US" sz="1200" dirty="0">
                <a:effectLst/>
                <a:latin typeface="Aptos" panose="020B0004020202020204" pitchFamily="34" charset="0"/>
                <a:ea typeface="Aptos" panose="020B0004020202020204" pitchFamily="34" charset="0"/>
                <a:cs typeface="Aptos" panose="020B0004020202020204" pitchFamily="34" charset="0"/>
              </a:rPr>
              <a:t>ffi</a:t>
            </a:r>
            <a:r>
              <a:rPr lang="en-US" sz="1200" dirty="0">
                <a:solidFill>
                  <a:srgbClr val="0D0F1A"/>
                </a:solidFill>
                <a:effectLst/>
                <a:latin typeface="Aptos" panose="020B0004020202020204" pitchFamily="34" charset="0"/>
                <a:ea typeface="Aptos" panose="020B0004020202020204" pitchFamily="34" charset="0"/>
                <a:cs typeface="Aptos" panose="020B0004020202020204" pitchFamily="34" charset="0"/>
              </a:rPr>
              <a:t>cial views of, nor an endorsement, by CMS/HHS, or the U.S. Government.</a:t>
            </a:r>
            <a:endParaRPr lang="en-US" sz="11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148450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6479C7-231B-CEFE-8DF0-0EBDBA5051AD}"/>
              </a:ext>
            </a:extLst>
          </p:cNvPr>
          <p:cNvSpPr>
            <a:spLocks noGrp="1"/>
          </p:cNvSpPr>
          <p:nvPr>
            <p:ph idx="1"/>
          </p:nvPr>
        </p:nvSpPr>
        <p:spPr>
          <a:xfrm>
            <a:off x="1358630" y="1752600"/>
            <a:ext cx="9753600" cy="4495800"/>
          </a:xfrm>
        </p:spPr>
        <p:txBody>
          <a:bodyPr>
            <a:normAutofit/>
          </a:bodyPr>
          <a:lstStyle/>
          <a:p>
            <a:pPr>
              <a:buFont typeface="Wingdings" panose="05000000000000000000" pitchFamily="2" charset="2"/>
              <a:buChar char="Ø"/>
            </a:pPr>
            <a:r>
              <a:rPr lang="en-US" dirty="0">
                <a:solidFill>
                  <a:schemeClr val="tx1"/>
                </a:solidFill>
              </a:rPr>
              <a:t>Importance of Health Insurance</a:t>
            </a:r>
          </a:p>
          <a:p>
            <a:pPr>
              <a:buFont typeface="Wingdings" panose="05000000000000000000" pitchFamily="2" charset="2"/>
              <a:buChar char="Ø"/>
            </a:pPr>
            <a:r>
              <a:rPr lang="en-US" dirty="0">
                <a:solidFill>
                  <a:schemeClr val="tx1"/>
                </a:solidFill>
              </a:rPr>
              <a:t>Affordable Care Act (ACA) Overview</a:t>
            </a:r>
          </a:p>
          <a:p>
            <a:pPr>
              <a:buFont typeface="Wingdings" panose="05000000000000000000" pitchFamily="2" charset="2"/>
              <a:buChar char="Ø"/>
            </a:pPr>
            <a:r>
              <a:rPr lang="en-US" dirty="0">
                <a:solidFill>
                  <a:schemeClr val="tx1"/>
                </a:solidFill>
              </a:rPr>
              <a:t>ACA Primary Goals</a:t>
            </a:r>
          </a:p>
          <a:p>
            <a:pPr>
              <a:buFont typeface="Wingdings" panose="05000000000000000000" pitchFamily="2" charset="2"/>
              <a:buChar char="Ø"/>
            </a:pPr>
            <a:r>
              <a:rPr lang="en-US" dirty="0">
                <a:solidFill>
                  <a:schemeClr val="tx1"/>
                </a:solidFill>
              </a:rPr>
              <a:t>ACA Benefits</a:t>
            </a:r>
          </a:p>
          <a:p>
            <a:pPr>
              <a:buFont typeface="Wingdings" panose="05000000000000000000" pitchFamily="2" charset="2"/>
              <a:buChar char="Ø"/>
            </a:pPr>
            <a:r>
              <a:rPr lang="en-US" dirty="0">
                <a:solidFill>
                  <a:schemeClr val="tx1"/>
                </a:solidFill>
              </a:rPr>
              <a:t>Marketplace Health Insurance Metal Tiers</a:t>
            </a:r>
          </a:p>
          <a:p>
            <a:pPr>
              <a:buFont typeface="Wingdings" panose="05000000000000000000" pitchFamily="2" charset="2"/>
              <a:buChar char="Ø"/>
            </a:pPr>
            <a:r>
              <a:rPr lang="en-US" dirty="0">
                <a:solidFill>
                  <a:schemeClr val="tx1"/>
                </a:solidFill>
              </a:rPr>
              <a:t>Basic Elements of Qualified Health Plans (QHP)</a:t>
            </a:r>
          </a:p>
          <a:p>
            <a:pPr>
              <a:buFont typeface="Wingdings" panose="05000000000000000000" pitchFamily="2" charset="2"/>
              <a:buChar char="Ø"/>
            </a:pPr>
            <a:r>
              <a:rPr lang="en-US" dirty="0">
                <a:solidFill>
                  <a:schemeClr val="tx1"/>
                </a:solidFill>
              </a:rPr>
              <a:t>Open Enrollment</a:t>
            </a:r>
          </a:p>
          <a:p>
            <a:pPr>
              <a:buFont typeface="Wingdings" panose="05000000000000000000" pitchFamily="2" charset="2"/>
              <a:buChar char="Ø"/>
            </a:pPr>
            <a:r>
              <a:rPr lang="en-US" dirty="0">
                <a:solidFill>
                  <a:schemeClr val="tx1"/>
                </a:solidFill>
              </a:rPr>
              <a:t>Special Enrollment Period (SEP)</a:t>
            </a:r>
          </a:p>
          <a:p>
            <a:pPr marL="0" indent="0">
              <a:buNone/>
            </a:pPr>
            <a:endParaRPr lang="en-US" dirty="0">
              <a:solidFill>
                <a:schemeClr val="tx1"/>
              </a:solidFill>
            </a:endParaRPr>
          </a:p>
        </p:txBody>
      </p:sp>
      <p:sp>
        <p:nvSpPr>
          <p:cNvPr id="2" name="Content Placeholder 2">
            <a:extLst>
              <a:ext uri="{FF2B5EF4-FFF2-40B4-BE49-F238E27FC236}">
                <a16:creationId xmlns:a16="http://schemas.microsoft.com/office/drawing/2014/main" id="{BFD4F202-FC12-726A-FEC1-4BA5B52DE6B2}"/>
              </a:ext>
            </a:extLst>
          </p:cNvPr>
          <p:cNvSpPr txBox="1">
            <a:spLocks/>
          </p:cNvSpPr>
          <p:nvPr/>
        </p:nvSpPr>
        <p:spPr>
          <a:xfrm>
            <a:off x="1079770" y="228599"/>
            <a:ext cx="9753600" cy="22860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indent="0" algn="ctr">
              <a:buFont typeface="Arial" pitchFamily="34" charset="0"/>
              <a:buNone/>
            </a:pPr>
            <a:r>
              <a:rPr lang="en-US" sz="5400" b="1" dirty="0">
                <a:solidFill>
                  <a:schemeClr val="tx1"/>
                </a:solidFill>
              </a:rPr>
              <a:t>Agenda</a:t>
            </a:r>
            <a:endParaRPr lang="en-US" sz="5400" dirty="0">
              <a:solidFill>
                <a:schemeClr val="tx1"/>
              </a:solidFill>
            </a:endParaRPr>
          </a:p>
        </p:txBody>
      </p:sp>
    </p:spTree>
    <p:extLst>
      <p:ext uri="{BB962C8B-B14F-4D97-AF65-F5344CB8AC3E}">
        <p14:creationId xmlns:p14="http://schemas.microsoft.com/office/powerpoint/2010/main" val="1919281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9220"/>
            <a:ext cx="10058400" cy="1325563"/>
          </a:xfrm>
        </p:spPr>
        <p:txBody>
          <a:bodyPr anchor="ctr">
            <a:normAutofit/>
          </a:bodyPr>
          <a:lstStyle/>
          <a:p>
            <a:pPr algn="ctr"/>
            <a:r>
              <a:rPr lang="en-US" dirty="0"/>
              <a:t>The Importance of Having Health Insurance </a:t>
            </a:r>
          </a:p>
        </p:txBody>
      </p:sp>
      <p:pic>
        <p:nvPicPr>
          <p:cNvPr id="6" name="Picture 5" descr="A map with a flag and text&#10;&#10;Description automatically generated">
            <a:extLst>
              <a:ext uri="{FF2B5EF4-FFF2-40B4-BE49-F238E27FC236}">
                <a16:creationId xmlns:a16="http://schemas.microsoft.com/office/drawing/2014/main" id="{ED527F20-B383-D2ED-4B87-2A0947EB35E1}"/>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10444"/>
          <a:stretch/>
        </p:blipFill>
        <p:spPr>
          <a:xfrm>
            <a:off x="609600" y="2590800"/>
            <a:ext cx="4800600" cy="2246345"/>
          </a:xfrm>
          <a:prstGeom prst="rect">
            <a:avLst/>
          </a:prstGeom>
          <a:ln>
            <a:noFill/>
          </a:ln>
          <a:effectLst>
            <a:softEdge rad="112500"/>
          </a:effectLst>
        </p:spPr>
      </p:pic>
      <p:sp>
        <p:nvSpPr>
          <p:cNvPr id="3" name="Content Placeholder 2"/>
          <p:cNvSpPr>
            <a:spLocks noGrp="1"/>
          </p:cNvSpPr>
          <p:nvPr>
            <p:ph sz="half" idx="2"/>
          </p:nvPr>
        </p:nvSpPr>
        <p:spPr>
          <a:xfrm>
            <a:off x="5562600" y="1825624"/>
            <a:ext cx="6629400" cy="4575175"/>
          </a:xfrm>
        </p:spPr>
        <p:txBody>
          <a:bodyPr>
            <a:normAutofit fontScale="92500" lnSpcReduction="20000"/>
          </a:bodyPr>
          <a:lstStyle/>
          <a:p>
            <a:pPr marL="0" indent="0">
              <a:buNone/>
            </a:pPr>
            <a:r>
              <a:rPr lang="en-US" sz="4000" dirty="0"/>
              <a:t>Having health insurance is crucial for individuals to protect themselves financially and access necessary health services. However, having health insurance through the Affordable Care Act (ACA) holds particular significance as it offers several important benefits. </a:t>
            </a:r>
            <a:endParaRPr lang="en-US" dirty="0"/>
          </a:p>
        </p:txBody>
      </p:sp>
    </p:spTree>
    <p:extLst>
      <p:ext uri="{BB962C8B-B14F-4D97-AF65-F5344CB8AC3E}">
        <p14:creationId xmlns:p14="http://schemas.microsoft.com/office/powerpoint/2010/main" val="1772969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6479C7-231B-CEFE-8DF0-0EBDBA5051AD}"/>
              </a:ext>
            </a:extLst>
          </p:cNvPr>
          <p:cNvSpPr>
            <a:spLocks noGrp="1"/>
          </p:cNvSpPr>
          <p:nvPr>
            <p:ph idx="1"/>
          </p:nvPr>
        </p:nvSpPr>
        <p:spPr>
          <a:xfrm>
            <a:off x="1371600" y="2514600"/>
            <a:ext cx="9753600" cy="2286001"/>
          </a:xfrm>
        </p:spPr>
        <p:txBody>
          <a:bodyPr>
            <a:normAutofit/>
          </a:bodyPr>
          <a:lstStyle/>
          <a:p>
            <a:pPr marL="0" indent="0" algn="ctr">
              <a:buNone/>
            </a:pPr>
            <a:r>
              <a:rPr lang="en-US" sz="5400" b="1" dirty="0">
                <a:solidFill>
                  <a:schemeClr val="tx1"/>
                </a:solidFill>
              </a:rPr>
              <a:t>What is the Affordable Care Act (ACA)?</a:t>
            </a:r>
            <a:endParaRPr lang="en-US" sz="5400" dirty="0">
              <a:solidFill>
                <a:schemeClr val="tx1"/>
              </a:solidFill>
            </a:endParaRPr>
          </a:p>
        </p:txBody>
      </p:sp>
    </p:spTree>
    <p:extLst>
      <p:ext uri="{BB962C8B-B14F-4D97-AF65-F5344CB8AC3E}">
        <p14:creationId xmlns:p14="http://schemas.microsoft.com/office/powerpoint/2010/main" val="2026739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Affordable Care Act (ACA)</a:t>
            </a:r>
          </a:p>
        </p:txBody>
      </p:sp>
      <p:sp>
        <p:nvSpPr>
          <p:cNvPr id="4" name="Content Placeholder 3">
            <a:extLst>
              <a:ext uri="{FF2B5EF4-FFF2-40B4-BE49-F238E27FC236}">
                <a16:creationId xmlns:a16="http://schemas.microsoft.com/office/drawing/2014/main" id="{B30ED084-A2E5-0617-8479-A17AD59FF7D6}"/>
              </a:ext>
            </a:extLst>
          </p:cNvPr>
          <p:cNvSpPr>
            <a:spLocks noGrp="1"/>
          </p:cNvSpPr>
          <p:nvPr>
            <p:ph idx="1"/>
          </p:nvPr>
        </p:nvSpPr>
        <p:spPr>
          <a:xfrm>
            <a:off x="0" y="2285999"/>
            <a:ext cx="12192000" cy="4572001"/>
          </a:xfrm>
          <a:noFill/>
        </p:spPr>
        <p:txBody>
          <a:bodyPr>
            <a:normAutofit/>
          </a:bodyPr>
          <a:lstStyle/>
          <a:p>
            <a:r>
              <a:rPr lang="en-US" sz="1600" dirty="0"/>
              <a:t> </a:t>
            </a:r>
            <a:r>
              <a:rPr lang="en-US" sz="3200" dirty="0">
                <a:solidFill>
                  <a:srgbClr val="212121"/>
                </a:solidFill>
                <a:latin typeface="Times New Roman" panose="02020603050405020304" pitchFamily="18" charset="0"/>
                <a:cs typeface="Times New Roman" panose="02020603050405020304" pitchFamily="18" charset="0"/>
              </a:rPr>
              <a:t>A comprehensive health care reform law enacted in </a:t>
            </a:r>
            <a:r>
              <a:rPr lang="en-US" sz="3200" dirty="0">
                <a:solidFill>
                  <a:schemeClr val="tx1"/>
                </a:solidFill>
                <a:latin typeface="Times New Roman" panose="02020603050405020304" pitchFamily="18" charset="0"/>
                <a:cs typeface="Times New Roman" panose="02020603050405020304" pitchFamily="18" charset="0"/>
              </a:rPr>
              <a:t>March 2010</a:t>
            </a:r>
            <a:endParaRPr lang="en-US" sz="3000" dirty="0">
              <a:solidFill>
                <a:schemeClr val="tx1"/>
              </a:solidFill>
              <a:latin typeface="Times New Roman" panose="02020603050405020304" pitchFamily="18" charset="0"/>
              <a:cs typeface="Times New Roman" panose="02020603050405020304" pitchFamily="18" charset="0"/>
            </a:endParaRPr>
          </a:p>
          <a:p>
            <a:r>
              <a:rPr lang="en-US" sz="3200" dirty="0">
                <a:solidFill>
                  <a:srgbClr val="212121"/>
                </a:solidFill>
                <a:latin typeface="Times New Roman" panose="02020603050405020304" pitchFamily="18" charset="0"/>
                <a:cs typeface="Times New Roman" panose="02020603050405020304" pitchFamily="18" charset="0"/>
              </a:rPr>
              <a:t>The</a:t>
            </a:r>
            <a:r>
              <a:rPr lang="en-US" sz="3200" b="1" dirty="0">
                <a:solidFill>
                  <a:srgbClr val="212121"/>
                </a:solidFill>
                <a:latin typeface="Times New Roman" panose="02020603050405020304" pitchFamily="18" charset="0"/>
                <a:cs typeface="Times New Roman" panose="02020603050405020304" pitchFamily="18" charset="0"/>
              </a:rPr>
              <a:t> ACA </a:t>
            </a:r>
            <a:r>
              <a:rPr lang="en-US" sz="3200" dirty="0">
                <a:solidFill>
                  <a:srgbClr val="212121"/>
                </a:solidFill>
                <a:latin typeface="Times New Roman" panose="02020603050405020304" pitchFamily="18" charset="0"/>
                <a:cs typeface="Times New Roman" panose="02020603050405020304" pitchFamily="18" charset="0"/>
              </a:rPr>
              <a:t>created online marketplaces where you can sign up for health insurance during an </a:t>
            </a:r>
            <a:r>
              <a:rPr lang="en-US" sz="3200" u="sng" dirty="0">
                <a:solidFill>
                  <a:srgbClr val="212121"/>
                </a:solidFill>
                <a:latin typeface="Times New Roman" panose="02020603050405020304" pitchFamily="18" charset="0"/>
                <a:cs typeface="Times New Roman" panose="02020603050405020304" pitchFamily="18" charset="0"/>
              </a:rPr>
              <a:t>open enrollment period </a:t>
            </a:r>
            <a:r>
              <a:rPr lang="en-US" sz="3200" dirty="0">
                <a:solidFill>
                  <a:srgbClr val="212121"/>
                </a:solidFill>
                <a:latin typeface="Times New Roman" panose="02020603050405020304" pitchFamily="18" charset="0"/>
                <a:cs typeface="Times New Roman" panose="02020603050405020304" pitchFamily="18" charset="0"/>
              </a:rPr>
              <a:t>or </a:t>
            </a:r>
            <a:r>
              <a:rPr lang="en-US" sz="3200" u="sng" dirty="0">
                <a:solidFill>
                  <a:srgbClr val="212121"/>
                </a:solidFill>
                <a:latin typeface="Times New Roman" panose="02020603050405020304" pitchFamily="18" charset="0"/>
                <a:cs typeface="Times New Roman" panose="02020603050405020304" pitchFamily="18" charset="0"/>
              </a:rPr>
              <a:t>special enrollment period</a:t>
            </a:r>
            <a:r>
              <a:rPr lang="en-US" sz="3200" dirty="0">
                <a:solidFill>
                  <a:srgbClr val="212121"/>
                </a:solidFill>
                <a:latin typeface="Times New Roman" panose="02020603050405020304" pitchFamily="18" charset="0"/>
                <a:cs typeface="Times New Roman" panose="02020603050405020304" pitchFamily="18" charset="0"/>
              </a:rPr>
              <a:t> throughout the year</a:t>
            </a:r>
          </a:p>
          <a:p>
            <a:r>
              <a:rPr lang="en-US" sz="3200" dirty="0">
                <a:solidFill>
                  <a:srgbClr val="212121"/>
                </a:solidFill>
                <a:latin typeface="Times New Roman" panose="02020603050405020304" pitchFamily="18" charset="0"/>
                <a:cs typeface="Times New Roman" panose="02020603050405020304" pitchFamily="18" charset="0"/>
              </a:rPr>
              <a:t>Each state has a Health Insurance Marketplace that offers a variety of private health plans</a:t>
            </a:r>
          </a:p>
          <a:p>
            <a:r>
              <a:rPr lang="en-US" sz="3200" dirty="0">
                <a:solidFill>
                  <a:srgbClr val="212121"/>
                </a:solidFill>
                <a:latin typeface="Times New Roman" panose="02020603050405020304" pitchFamily="18" charset="0"/>
                <a:cs typeface="Times New Roman" panose="02020603050405020304" pitchFamily="18" charset="0"/>
              </a:rPr>
              <a:t>Premium Tax Credit assistance if qualify</a:t>
            </a:r>
          </a:p>
          <a:p>
            <a:endParaRPr lang="en-US" sz="3000" dirty="0">
              <a:solidFill>
                <a:srgbClr val="21212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endParaRPr lang="en-US" sz="1200" dirty="0"/>
          </a:p>
        </p:txBody>
      </p:sp>
    </p:spTree>
    <p:extLst>
      <p:ext uri="{BB962C8B-B14F-4D97-AF65-F5344CB8AC3E}">
        <p14:creationId xmlns:p14="http://schemas.microsoft.com/office/powerpoint/2010/main" val="1928620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Affordable Care Act (ACA) Primary Goals</a:t>
            </a:r>
          </a:p>
        </p:txBody>
      </p:sp>
      <p:sp>
        <p:nvSpPr>
          <p:cNvPr id="4" name="Content Placeholder 3">
            <a:extLst>
              <a:ext uri="{FF2B5EF4-FFF2-40B4-BE49-F238E27FC236}">
                <a16:creationId xmlns:a16="http://schemas.microsoft.com/office/drawing/2014/main" id="{B30ED084-A2E5-0617-8479-A17AD59FF7D6}"/>
              </a:ext>
            </a:extLst>
          </p:cNvPr>
          <p:cNvSpPr>
            <a:spLocks noGrp="1"/>
          </p:cNvSpPr>
          <p:nvPr>
            <p:ph idx="1"/>
          </p:nvPr>
        </p:nvSpPr>
        <p:spPr>
          <a:xfrm>
            <a:off x="0" y="1600201"/>
            <a:ext cx="12192000" cy="5257800"/>
          </a:xfrm>
          <a:noFill/>
        </p:spPr>
        <p:txBody>
          <a:bodyPr>
            <a:normAutofit/>
          </a:bodyPr>
          <a:lstStyle/>
          <a:p>
            <a:r>
              <a:rPr lang="en-US" sz="3000" u="sng" dirty="0">
                <a:solidFill>
                  <a:srgbClr val="212121"/>
                </a:solidFill>
                <a:latin typeface="Times New Roman" panose="02020603050405020304" pitchFamily="18" charset="0"/>
                <a:cs typeface="Times New Roman" panose="02020603050405020304" pitchFamily="18" charset="0"/>
              </a:rPr>
              <a:t>The law has 3 primary goals:</a:t>
            </a:r>
          </a:p>
          <a:p>
            <a:r>
              <a:rPr lang="en-US" sz="3000" b="1" dirty="0">
                <a:solidFill>
                  <a:schemeClr val="tx1"/>
                </a:solidFill>
                <a:latin typeface="Times New Roman" panose="02020603050405020304" pitchFamily="18" charset="0"/>
                <a:cs typeface="Times New Roman" panose="02020603050405020304" pitchFamily="18" charset="0"/>
              </a:rPr>
              <a:t>1.</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a:solidFill>
                  <a:srgbClr val="212121"/>
                </a:solidFill>
                <a:latin typeface="Times New Roman" panose="02020603050405020304" pitchFamily="18" charset="0"/>
                <a:cs typeface="Times New Roman" panose="02020603050405020304" pitchFamily="18" charset="0"/>
              </a:rPr>
              <a:t>Make affordable health insurance available to more people</a:t>
            </a:r>
          </a:p>
          <a:p>
            <a:pPr lvl="1"/>
            <a:r>
              <a:rPr lang="en-US" sz="2800" dirty="0">
                <a:solidFill>
                  <a:srgbClr val="212121"/>
                </a:solidFill>
                <a:latin typeface="Times New Roman" panose="02020603050405020304" pitchFamily="18" charset="0"/>
                <a:cs typeface="Times New Roman" panose="02020603050405020304" pitchFamily="18" charset="0"/>
              </a:rPr>
              <a:t>Provides consumers with subsidies (premium tax credits) that                                    lower costs for households with incomes between 100% and 400% of the Federal Poverty Level (FPL) </a:t>
            </a:r>
            <a:r>
              <a:rPr lang="en-US" sz="2000" b="1" dirty="0">
                <a:solidFill>
                  <a:srgbClr val="FF0000"/>
                </a:solidFill>
                <a:latin typeface="Times New Roman" panose="02020603050405020304" pitchFamily="18" charset="0"/>
                <a:cs typeface="Times New Roman" panose="02020603050405020304" pitchFamily="18" charset="0"/>
              </a:rPr>
              <a:t>(*this changes annually)</a:t>
            </a:r>
          </a:p>
          <a:p>
            <a:r>
              <a:rPr lang="en-US" sz="3200" b="1" dirty="0">
                <a:solidFill>
                  <a:schemeClr val="tx1"/>
                </a:solidFill>
                <a:latin typeface="Times New Roman" panose="02020603050405020304" pitchFamily="18" charset="0"/>
                <a:cs typeface="Times New Roman" panose="02020603050405020304" pitchFamily="18" charset="0"/>
              </a:rPr>
              <a:t>2.</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Expand the Medicaid program </a:t>
            </a:r>
            <a:r>
              <a:rPr lang="en-US" sz="3200" dirty="0">
                <a:solidFill>
                  <a:srgbClr val="212121"/>
                </a:solidFill>
                <a:latin typeface="Times New Roman" panose="02020603050405020304" pitchFamily="18" charset="0"/>
                <a:cs typeface="Times New Roman" panose="02020603050405020304" pitchFamily="18" charset="0"/>
              </a:rPr>
              <a:t>to cover all adults with income below 138% of the FPL </a:t>
            </a:r>
            <a:r>
              <a:rPr lang="en-US" b="1" dirty="0">
                <a:solidFill>
                  <a:srgbClr val="FF0000"/>
                </a:solidFill>
                <a:latin typeface="Times New Roman" panose="02020603050405020304" pitchFamily="18" charset="0"/>
                <a:cs typeface="Times New Roman" panose="02020603050405020304" pitchFamily="18" charset="0"/>
              </a:rPr>
              <a:t>(*Not all states including Florida have expanded their Medicaid programs)</a:t>
            </a:r>
            <a:endParaRPr lang="en-US" sz="3200" b="1" dirty="0">
              <a:solidFill>
                <a:srgbClr val="FF0000"/>
              </a:solidFill>
              <a:latin typeface="Times New Roman" panose="02020603050405020304" pitchFamily="18" charset="0"/>
              <a:cs typeface="Times New Roman" panose="02020603050405020304" pitchFamily="18" charset="0"/>
            </a:endParaRPr>
          </a:p>
          <a:p>
            <a:r>
              <a:rPr lang="en-US" sz="3000" b="1" dirty="0">
                <a:solidFill>
                  <a:schemeClr val="tx1"/>
                </a:solidFill>
                <a:latin typeface="Times New Roman" panose="02020603050405020304" pitchFamily="18" charset="0"/>
                <a:cs typeface="Times New Roman" panose="02020603050405020304" pitchFamily="18" charset="0"/>
              </a:rPr>
              <a:t>3.</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a:solidFill>
                  <a:srgbClr val="212121"/>
                </a:solidFill>
                <a:latin typeface="Times New Roman" panose="02020603050405020304" pitchFamily="18" charset="0"/>
                <a:cs typeface="Times New Roman" panose="02020603050405020304" pitchFamily="18" charset="0"/>
              </a:rPr>
              <a:t>Support innovative medical care delivery methods designed to generally 	lower the costs of health care</a:t>
            </a:r>
          </a:p>
          <a:p>
            <a:pPr>
              <a:buFont typeface="Wingdings" panose="05000000000000000000" pitchFamily="2" charset="2"/>
              <a:buChar char="ü"/>
            </a:pPr>
            <a:endParaRPr lang="en-US" sz="1200" dirty="0"/>
          </a:p>
        </p:txBody>
      </p:sp>
    </p:spTree>
    <p:extLst>
      <p:ext uri="{BB962C8B-B14F-4D97-AF65-F5344CB8AC3E}">
        <p14:creationId xmlns:p14="http://schemas.microsoft.com/office/powerpoint/2010/main" val="42837276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969C9-4102-FEC7-B04D-9CE8ACA54C86}"/>
              </a:ext>
            </a:extLst>
          </p:cNvPr>
          <p:cNvSpPr>
            <a:spLocks noGrp="1"/>
          </p:cNvSpPr>
          <p:nvPr>
            <p:ph type="title"/>
          </p:nvPr>
        </p:nvSpPr>
        <p:spPr>
          <a:xfrm>
            <a:off x="76200" y="99220"/>
            <a:ext cx="12115800" cy="1325563"/>
          </a:xfrm>
        </p:spPr>
        <p:txBody>
          <a:bodyPr>
            <a:normAutofit/>
          </a:bodyPr>
          <a:lstStyle/>
          <a:p>
            <a:pPr algn="ctr"/>
            <a:r>
              <a:rPr lang="en-US" dirty="0"/>
              <a:t>2025 Federal Poverty Levels (FPL)</a:t>
            </a:r>
          </a:p>
        </p:txBody>
      </p:sp>
      <p:pic>
        <p:nvPicPr>
          <p:cNvPr id="13" name="Picture 12">
            <a:extLst>
              <a:ext uri="{FF2B5EF4-FFF2-40B4-BE49-F238E27FC236}">
                <a16:creationId xmlns:a16="http://schemas.microsoft.com/office/drawing/2014/main" id="{6B6C6B9D-E65F-789C-C177-5655A16DF27A}"/>
              </a:ext>
            </a:extLst>
          </p:cNvPr>
          <p:cNvPicPr>
            <a:picLocks noChangeAspect="1"/>
          </p:cNvPicPr>
          <p:nvPr/>
        </p:nvPicPr>
        <p:blipFill>
          <a:blip r:embed="rId3"/>
          <a:srcRect l="28750" t="13333" r="10625" b="35556"/>
          <a:stretch/>
        </p:blipFill>
        <p:spPr>
          <a:xfrm>
            <a:off x="776081" y="1600200"/>
            <a:ext cx="10639838" cy="5045696"/>
          </a:xfrm>
          <a:prstGeom prst="rect">
            <a:avLst/>
          </a:prstGeom>
        </p:spPr>
      </p:pic>
    </p:spTree>
    <p:extLst>
      <p:ext uri="{BB962C8B-B14F-4D97-AF65-F5344CB8AC3E}">
        <p14:creationId xmlns:p14="http://schemas.microsoft.com/office/powerpoint/2010/main" val="10650319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10591800" cy="1325563"/>
          </a:xfrm>
        </p:spPr>
        <p:txBody>
          <a:bodyPr/>
          <a:lstStyle/>
          <a:p>
            <a:r>
              <a:rPr lang="en-US" dirty="0"/>
              <a:t>Affordable Care Act (ACA) Essential Health Benefits:</a:t>
            </a:r>
          </a:p>
        </p:txBody>
      </p:sp>
      <p:graphicFrame>
        <p:nvGraphicFramePr>
          <p:cNvPr id="5" name="Content Placeholder 4">
            <a:extLst>
              <a:ext uri="{FF2B5EF4-FFF2-40B4-BE49-F238E27FC236}">
                <a16:creationId xmlns:a16="http://schemas.microsoft.com/office/drawing/2014/main" id="{A5BACCA6-6D5A-39F6-C47A-08993ABDF845}"/>
              </a:ext>
            </a:extLst>
          </p:cNvPr>
          <p:cNvGraphicFramePr>
            <a:graphicFrameLocks noGrp="1"/>
          </p:cNvGraphicFramePr>
          <p:nvPr>
            <p:ph idx="1"/>
            <p:extLst>
              <p:ext uri="{D42A27DB-BD31-4B8C-83A1-F6EECF244321}">
                <p14:modId xmlns:p14="http://schemas.microsoft.com/office/powerpoint/2010/main" val="2330656882"/>
              </p:ext>
            </p:extLst>
          </p:nvPr>
        </p:nvGraphicFramePr>
        <p:xfrm>
          <a:off x="381000" y="1828800"/>
          <a:ext cx="11353800" cy="4175760"/>
        </p:xfrm>
        <a:graphic>
          <a:graphicData uri="http://schemas.openxmlformats.org/drawingml/2006/table">
            <a:tbl>
              <a:tblPr firstRow="1" bandRow="1">
                <a:tableStyleId>{5C22544A-7EE6-4342-B048-85BDC9FD1C3A}</a:tableStyleId>
              </a:tblPr>
              <a:tblGrid>
                <a:gridCol w="1892300">
                  <a:extLst>
                    <a:ext uri="{9D8B030D-6E8A-4147-A177-3AD203B41FA5}">
                      <a16:colId xmlns:a16="http://schemas.microsoft.com/office/drawing/2014/main" val="1945875262"/>
                    </a:ext>
                  </a:extLst>
                </a:gridCol>
                <a:gridCol w="1892300">
                  <a:extLst>
                    <a:ext uri="{9D8B030D-6E8A-4147-A177-3AD203B41FA5}">
                      <a16:colId xmlns:a16="http://schemas.microsoft.com/office/drawing/2014/main" val="1255750315"/>
                    </a:ext>
                  </a:extLst>
                </a:gridCol>
                <a:gridCol w="1892300">
                  <a:extLst>
                    <a:ext uri="{9D8B030D-6E8A-4147-A177-3AD203B41FA5}">
                      <a16:colId xmlns:a16="http://schemas.microsoft.com/office/drawing/2014/main" val="3879288326"/>
                    </a:ext>
                  </a:extLst>
                </a:gridCol>
                <a:gridCol w="1892300">
                  <a:extLst>
                    <a:ext uri="{9D8B030D-6E8A-4147-A177-3AD203B41FA5}">
                      <a16:colId xmlns:a16="http://schemas.microsoft.com/office/drawing/2014/main" val="3141571272"/>
                    </a:ext>
                  </a:extLst>
                </a:gridCol>
                <a:gridCol w="1892300">
                  <a:extLst>
                    <a:ext uri="{9D8B030D-6E8A-4147-A177-3AD203B41FA5}">
                      <a16:colId xmlns:a16="http://schemas.microsoft.com/office/drawing/2014/main" val="2896244322"/>
                    </a:ext>
                  </a:extLst>
                </a:gridCol>
                <a:gridCol w="1892300">
                  <a:extLst>
                    <a:ext uri="{9D8B030D-6E8A-4147-A177-3AD203B41FA5}">
                      <a16:colId xmlns:a16="http://schemas.microsoft.com/office/drawing/2014/main" val="2532445960"/>
                    </a:ext>
                  </a:extLst>
                </a:gridCol>
              </a:tblGrid>
              <a:tr h="1066800">
                <a:tc>
                  <a:txBody>
                    <a:bodyPr/>
                    <a:lstStyle/>
                    <a:p>
                      <a:pPr algn="ctr"/>
                      <a:r>
                        <a:rPr lang="en-US" dirty="0"/>
                        <a:t>Access to Essential Health Benefits</a:t>
                      </a:r>
                    </a:p>
                  </a:txBody>
                  <a:tcPr/>
                </a:tc>
                <a:tc>
                  <a:txBody>
                    <a:bodyPr/>
                    <a:lstStyle/>
                    <a:p>
                      <a:pPr algn="ctr"/>
                      <a:r>
                        <a:rPr lang="en-US" dirty="0"/>
                        <a:t>Protections for Pre-Existing Conditions</a:t>
                      </a:r>
                    </a:p>
                  </a:txBody>
                  <a:tcPr/>
                </a:tc>
                <a:tc>
                  <a:txBody>
                    <a:bodyPr/>
                    <a:lstStyle/>
                    <a:p>
                      <a:pPr algn="ctr"/>
                      <a:r>
                        <a:rPr lang="en-US" dirty="0"/>
                        <a:t>Subsidies and Financial Assistance</a:t>
                      </a:r>
                    </a:p>
                  </a:txBody>
                  <a:tcPr/>
                </a:tc>
                <a:tc>
                  <a:txBody>
                    <a:bodyPr/>
                    <a:lstStyle/>
                    <a:p>
                      <a:pPr algn="ctr"/>
                      <a:r>
                        <a:rPr lang="en-US" dirty="0"/>
                        <a:t>Preventive Care and Wellness</a:t>
                      </a:r>
                    </a:p>
                  </a:txBody>
                  <a:tcPr/>
                </a:tc>
                <a:tc>
                  <a:txBody>
                    <a:bodyPr/>
                    <a:lstStyle/>
                    <a:p>
                      <a:pPr algn="ctr"/>
                      <a:r>
                        <a:rPr lang="en-US" dirty="0"/>
                        <a:t>Young Adult Coverage</a:t>
                      </a:r>
                    </a:p>
                  </a:txBody>
                  <a:tcPr/>
                </a:tc>
                <a:tc>
                  <a:txBody>
                    <a:bodyPr/>
                    <a:lstStyle/>
                    <a:p>
                      <a:pPr algn="ctr"/>
                      <a:r>
                        <a:rPr lang="en-US" dirty="0"/>
                        <a:t>Consumer Protections</a:t>
                      </a:r>
                    </a:p>
                  </a:txBody>
                  <a:tcPr/>
                </a:tc>
                <a:extLst>
                  <a:ext uri="{0D108BD9-81ED-4DB2-BD59-A6C34878D82A}">
                    <a16:rowId xmlns:a16="http://schemas.microsoft.com/office/drawing/2014/main" val="1679789296"/>
                  </a:ext>
                </a:extLst>
              </a:tr>
              <a:tr h="1066800">
                <a:tc>
                  <a:txBody>
                    <a:bodyPr/>
                    <a:lstStyle/>
                    <a:p>
                      <a:r>
                        <a:rPr lang="en-US" dirty="0">
                          <a:solidFill>
                            <a:schemeClr val="tx1"/>
                          </a:solidFill>
                        </a:rPr>
                        <a:t>Required to cover essential health benefits: preventive care, hospitalization, prescription drugs, maternity care, mental health and more</a:t>
                      </a:r>
                    </a:p>
                  </a:txBody>
                  <a:tcPr/>
                </a:tc>
                <a:tc>
                  <a:txBody>
                    <a:bodyPr/>
                    <a:lstStyle/>
                    <a:p>
                      <a:r>
                        <a:rPr lang="en-US" dirty="0"/>
                        <a:t>Insurance companies prohibited from denying coverage or charging higher premiums based on pre-existing conditions</a:t>
                      </a:r>
                    </a:p>
                  </a:txBody>
                  <a:tcPr/>
                </a:tc>
                <a:tc>
                  <a:txBody>
                    <a:bodyPr/>
                    <a:lstStyle/>
                    <a:p>
                      <a:r>
                        <a:rPr lang="en-US" dirty="0"/>
                        <a:t>Subsidies and financial assistance to reduce costs and make coverage more affordable and accessible</a:t>
                      </a:r>
                    </a:p>
                  </a:txBody>
                  <a:tcPr/>
                </a:tc>
                <a:tc>
                  <a:txBody>
                    <a:bodyPr/>
                    <a:lstStyle/>
                    <a:p>
                      <a:r>
                        <a:rPr lang="en-US" dirty="0"/>
                        <a:t>Preventive services such as important screenings, vaccinations, and check-ups and no additional costs </a:t>
                      </a:r>
                    </a:p>
                  </a:txBody>
                  <a:tcPr/>
                </a:tc>
                <a:tc>
                  <a:txBody>
                    <a:bodyPr/>
                    <a:lstStyle/>
                    <a:p>
                      <a:r>
                        <a:rPr lang="en-US" dirty="0"/>
                        <a:t>Young adults can stay on their parents’ health insurance plans until the age of 26</a:t>
                      </a:r>
                    </a:p>
                  </a:txBody>
                  <a:tcPr/>
                </a:tc>
                <a:tc>
                  <a:txBody>
                    <a:bodyPr/>
                    <a:lstStyle/>
                    <a:p>
                      <a:r>
                        <a:rPr lang="en-US" dirty="0"/>
                        <a:t>Prohibition of lifetime and annual coverage limits, requires insurance companies to spend percentage of premium on healthcare services</a:t>
                      </a:r>
                    </a:p>
                  </a:txBody>
                  <a:tcPr/>
                </a:tc>
                <a:extLst>
                  <a:ext uri="{0D108BD9-81ED-4DB2-BD59-A6C34878D82A}">
                    <a16:rowId xmlns:a16="http://schemas.microsoft.com/office/drawing/2014/main" val="985681323"/>
                  </a:ext>
                </a:extLst>
              </a:tr>
            </a:tbl>
          </a:graphicData>
        </a:graphic>
      </p:graphicFrame>
    </p:spTree>
    <p:extLst>
      <p:ext uri="{BB962C8B-B14F-4D97-AF65-F5344CB8AC3E}">
        <p14:creationId xmlns:p14="http://schemas.microsoft.com/office/powerpoint/2010/main" val="19397334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969C9-4102-FEC7-B04D-9CE8ACA54C86}"/>
              </a:ext>
            </a:extLst>
          </p:cNvPr>
          <p:cNvSpPr>
            <a:spLocks noGrp="1"/>
          </p:cNvSpPr>
          <p:nvPr>
            <p:ph type="title"/>
          </p:nvPr>
        </p:nvSpPr>
        <p:spPr>
          <a:xfrm>
            <a:off x="76200" y="99220"/>
            <a:ext cx="12115800" cy="1325563"/>
          </a:xfrm>
        </p:spPr>
        <p:txBody>
          <a:bodyPr>
            <a:normAutofit/>
          </a:bodyPr>
          <a:lstStyle/>
          <a:p>
            <a:pPr algn="ctr"/>
            <a:r>
              <a:rPr lang="en-US" dirty="0"/>
              <a:t>Marketplace Health Insurance Metal Tiers</a:t>
            </a:r>
          </a:p>
        </p:txBody>
      </p:sp>
      <p:sp>
        <p:nvSpPr>
          <p:cNvPr id="4" name="TextBox 3">
            <a:extLst>
              <a:ext uri="{FF2B5EF4-FFF2-40B4-BE49-F238E27FC236}">
                <a16:creationId xmlns:a16="http://schemas.microsoft.com/office/drawing/2014/main" id="{0BA29178-9C84-84F4-2F15-666991C6FC51}"/>
              </a:ext>
            </a:extLst>
          </p:cNvPr>
          <p:cNvSpPr txBox="1"/>
          <p:nvPr/>
        </p:nvSpPr>
        <p:spPr>
          <a:xfrm>
            <a:off x="0" y="1600200"/>
            <a:ext cx="12216468" cy="830997"/>
          </a:xfrm>
          <a:prstGeom prst="rect">
            <a:avLst/>
          </a:prstGeom>
          <a:noFill/>
        </p:spPr>
        <p:txBody>
          <a:bodyPr wrap="square">
            <a:spAutoFit/>
          </a:bodyPr>
          <a:lstStyle/>
          <a:p>
            <a:r>
              <a:rPr lang="en-US" sz="2400" i="1" dirty="0"/>
              <a:t>These levels are designed to provide consumers with a range of options based on their healthcare needs and budget. Here is an overview of the ACA health insurance levels:</a:t>
            </a:r>
          </a:p>
        </p:txBody>
      </p:sp>
      <p:pic>
        <p:nvPicPr>
          <p:cNvPr id="6" name="Picture 5" descr="A close-up of a gold metal&#10;&#10;Description automatically generated">
            <a:extLst>
              <a:ext uri="{FF2B5EF4-FFF2-40B4-BE49-F238E27FC236}">
                <a16:creationId xmlns:a16="http://schemas.microsoft.com/office/drawing/2014/main" id="{06376BB9-2D8A-72F2-3BD8-F0975FFC56D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3400" y="3429000"/>
            <a:ext cx="1557338" cy="3174266"/>
          </a:xfrm>
          <a:prstGeom prst="rect">
            <a:avLst/>
          </a:prstGeom>
        </p:spPr>
      </p:pic>
      <p:sp>
        <p:nvSpPr>
          <p:cNvPr id="8" name="TextBox 7">
            <a:extLst>
              <a:ext uri="{FF2B5EF4-FFF2-40B4-BE49-F238E27FC236}">
                <a16:creationId xmlns:a16="http://schemas.microsoft.com/office/drawing/2014/main" id="{C34697E2-A0B4-6C9F-6F59-3A89A50A7274}"/>
              </a:ext>
            </a:extLst>
          </p:cNvPr>
          <p:cNvSpPr txBox="1"/>
          <p:nvPr/>
        </p:nvSpPr>
        <p:spPr>
          <a:xfrm>
            <a:off x="858015" y="3124200"/>
            <a:ext cx="908108" cy="369332"/>
          </a:xfrm>
          <a:prstGeom prst="rect">
            <a:avLst/>
          </a:prstGeom>
          <a:noFill/>
        </p:spPr>
        <p:txBody>
          <a:bodyPr wrap="square">
            <a:spAutoFit/>
          </a:bodyPr>
          <a:lstStyle/>
          <a:p>
            <a:r>
              <a:rPr lang="en-US" dirty="0"/>
              <a:t>Bronze </a:t>
            </a:r>
          </a:p>
        </p:txBody>
      </p:sp>
      <p:pic>
        <p:nvPicPr>
          <p:cNvPr id="10" name="Picture 9" descr="A close up of a metal surface&#10;&#10;Description automatically generated">
            <a:extLst>
              <a:ext uri="{FF2B5EF4-FFF2-40B4-BE49-F238E27FC236}">
                <a16:creationId xmlns:a16="http://schemas.microsoft.com/office/drawing/2014/main" id="{2CF83302-2030-3123-B70D-70EC411B81C8}"/>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516299" y="3419475"/>
            <a:ext cx="1600200" cy="3174266"/>
          </a:xfrm>
          <a:prstGeom prst="rect">
            <a:avLst/>
          </a:prstGeom>
        </p:spPr>
      </p:pic>
      <p:sp>
        <p:nvSpPr>
          <p:cNvPr id="12" name="TextBox 11">
            <a:extLst>
              <a:ext uri="{FF2B5EF4-FFF2-40B4-BE49-F238E27FC236}">
                <a16:creationId xmlns:a16="http://schemas.microsoft.com/office/drawing/2014/main" id="{4E3B3A6A-68A2-6E97-316E-F232A63348D7}"/>
              </a:ext>
            </a:extLst>
          </p:cNvPr>
          <p:cNvSpPr txBox="1"/>
          <p:nvPr/>
        </p:nvSpPr>
        <p:spPr>
          <a:xfrm>
            <a:off x="3902497" y="3124200"/>
            <a:ext cx="831908" cy="369332"/>
          </a:xfrm>
          <a:prstGeom prst="rect">
            <a:avLst/>
          </a:prstGeom>
          <a:noFill/>
        </p:spPr>
        <p:txBody>
          <a:bodyPr wrap="square">
            <a:spAutoFit/>
          </a:bodyPr>
          <a:lstStyle/>
          <a:p>
            <a:r>
              <a:rPr lang="en-US" dirty="0"/>
              <a:t>Silver</a:t>
            </a:r>
          </a:p>
        </p:txBody>
      </p:sp>
      <p:pic>
        <p:nvPicPr>
          <p:cNvPr id="14" name="Picture 13" descr="A close up of a gold metal&#10;&#10;Description automatically generated">
            <a:extLst>
              <a:ext uri="{FF2B5EF4-FFF2-40B4-BE49-F238E27FC236}">
                <a16:creationId xmlns:a16="http://schemas.microsoft.com/office/drawing/2014/main" id="{DA4EB03E-9E54-EFD6-03B1-A484947C2CCE}"/>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733803" y="3419475"/>
            <a:ext cx="1676400" cy="3174266"/>
          </a:xfrm>
          <a:prstGeom prst="rect">
            <a:avLst/>
          </a:prstGeom>
        </p:spPr>
      </p:pic>
      <p:sp>
        <p:nvSpPr>
          <p:cNvPr id="16" name="TextBox 15">
            <a:extLst>
              <a:ext uri="{FF2B5EF4-FFF2-40B4-BE49-F238E27FC236}">
                <a16:creationId xmlns:a16="http://schemas.microsoft.com/office/drawing/2014/main" id="{569C91AF-EA84-C68C-E5D1-CF3A75870498}"/>
              </a:ext>
            </a:extLst>
          </p:cNvPr>
          <p:cNvSpPr txBox="1"/>
          <p:nvPr/>
        </p:nvSpPr>
        <p:spPr>
          <a:xfrm>
            <a:off x="7232249" y="3124200"/>
            <a:ext cx="679508" cy="369332"/>
          </a:xfrm>
          <a:prstGeom prst="rect">
            <a:avLst/>
          </a:prstGeom>
          <a:noFill/>
        </p:spPr>
        <p:txBody>
          <a:bodyPr wrap="square">
            <a:spAutoFit/>
          </a:bodyPr>
          <a:lstStyle/>
          <a:p>
            <a:r>
              <a:rPr lang="en-US" dirty="0"/>
              <a:t>Gold</a:t>
            </a:r>
          </a:p>
        </p:txBody>
      </p:sp>
      <p:pic>
        <p:nvPicPr>
          <p:cNvPr id="20" name="Picture 19">
            <a:extLst>
              <a:ext uri="{FF2B5EF4-FFF2-40B4-BE49-F238E27FC236}">
                <a16:creationId xmlns:a16="http://schemas.microsoft.com/office/drawing/2014/main" id="{556818C4-3A25-12F1-589C-6A39C21120A9}"/>
              </a:ext>
            </a:extLst>
          </p:cNvPr>
          <p:cNvPicPr>
            <a:picLocks noChangeAspect="1"/>
          </p:cNvPicPr>
          <p:nvPr/>
        </p:nvPicPr>
        <p:blipFill>
          <a:blip r:embed="rId9"/>
          <a:stretch>
            <a:fillRect/>
          </a:stretch>
        </p:blipFill>
        <p:spPr>
          <a:xfrm>
            <a:off x="10010401" y="3429000"/>
            <a:ext cx="1600201" cy="3174266"/>
          </a:xfrm>
          <a:prstGeom prst="rect">
            <a:avLst/>
          </a:prstGeom>
        </p:spPr>
      </p:pic>
      <p:sp>
        <p:nvSpPr>
          <p:cNvPr id="22" name="TextBox 21">
            <a:extLst>
              <a:ext uri="{FF2B5EF4-FFF2-40B4-BE49-F238E27FC236}">
                <a16:creationId xmlns:a16="http://schemas.microsoft.com/office/drawing/2014/main" id="{72B6C282-2660-89E0-4E18-AE12B3792E5A}"/>
              </a:ext>
            </a:extLst>
          </p:cNvPr>
          <p:cNvSpPr txBox="1"/>
          <p:nvPr/>
        </p:nvSpPr>
        <p:spPr>
          <a:xfrm>
            <a:off x="10292985" y="3124200"/>
            <a:ext cx="1093846" cy="369332"/>
          </a:xfrm>
          <a:prstGeom prst="rect">
            <a:avLst/>
          </a:prstGeom>
          <a:noFill/>
        </p:spPr>
        <p:txBody>
          <a:bodyPr wrap="square">
            <a:spAutoFit/>
          </a:bodyPr>
          <a:lstStyle/>
          <a:p>
            <a:r>
              <a:rPr lang="en-US" dirty="0"/>
              <a:t>Platinum</a:t>
            </a:r>
          </a:p>
        </p:txBody>
      </p:sp>
    </p:spTree>
    <p:extLst>
      <p:ext uri="{BB962C8B-B14F-4D97-AF65-F5344CB8AC3E}">
        <p14:creationId xmlns:p14="http://schemas.microsoft.com/office/powerpoint/2010/main" val="8991538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Medical Design 16x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41.potx" id="{D7485564-6666-4DDB-B0D3-55F6E694D6E5}" vid="{6E950D30-6FC6-4411-BCFF-468AD9ECA787}"/>
    </a:ext>
  </a:extLst>
</a:theme>
</file>

<file path=ppt/theme/theme2.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Medical design presentation (widescreen)</Template>
  <TotalTime>31527</TotalTime>
  <Words>1225</Words>
  <Application>Microsoft Office PowerPoint</Application>
  <PresentationFormat>Widescreen</PresentationFormat>
  <Paragraphs>150</Paragraphs>
  <Slides>19</Slides>
  <Notes>19</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Amasis MT Pro Black</vt:lpstr>
      <vt:lpstr>Aptos</vt:lpstr>
      <vt:lpstr>Arial</vt:lpstr>
      <vt:lpstr>Canva Sans</vt:lpstr>
      <vt:lpstr>Franklin Gothic Medium</vt:lpstr>
      <vt:lpstr>Nirmala UI</vt:lpstr>
      <vt:lpstr>Soleil Bk</vt:lpstr>
      <vt:lpstr>Times New Roman</vt:lpstr>
      <vt:lpstr>Trebuchet MS</vt:lpstr>
      <vt:lpstr>Wingdings</vt:lpstr>
      <vt:lpstr>Medical Design 16x9</vt:lpstr>
      <vt:lpstr>Marketplace Overview</vt:lpstr>
      <vt:lpstr>PowerPoint Presentation</vt:lpstr>
      <vt:lpstr>The Importance of Having Health Insurance </vt:lpstr>
      <vt:lpstr>PowerPoint Presentation</vt:lpstr>
      <vt:lpstr>Affordable Care Act (ACA)</vt:lpstr>
      <vt:lpstr>Affordable Care Act (ACA) Primary Goals</vt:lpstr>
      <vt:lpstr>2025 Federal Poverty Levels (FPL)</vt:lpstr>
      <vt:lpstr>Affordable Care Act (ACA) Essential Health Benefits:</vt:lpstr>
      <vt:lpstr>Marketplace Health Insurance Metal Tiers</vt:lpstr>
      <vt:lpstr>Health Insurance Metal Tiers</vt:lpstr>
      <vt:lpstr>Basic Elements of Qualified Health Plans (QHP)</vt:lpstr>
      <vt:lpstr>Open Enrollment Nov. 1 – Jan. 15</vt:lpstr>
      <vt:lpstr>What is Special Enrollment Period? Y12 </vt:lpstr>
      <vt:lpstr>Categories of Events that Trigger an SEP</vt:lpstr>
      <vt:lpstr>SEP for People with Income ≤150% FPL </vt:lpstr>
      <vt:lpstr>How long is special enrollment?</vt:lpstr>
      <vt:lpstr>Q &amp; A</vt:lpstr>
      <vt:lpstr>Next Step: Enrollment Don’t Miss Out on Health Insurance!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Having Health Insurance  &amp; Insurance Levels Overview</dc:title>
  <dc:creator>Jurnide Jerome</dc:creator>
  <cp:lastModifiedBy>Harry Guerra</cp:lastModifiedBy>
  <cp:revision>58</cp:revision>
  <dcterms:created xsi:type="dcterms:W3CDTF">2023-10-11T22:04:14Z</dcterms:created>
  <dcterms:modified xsi:type="dcterms:W3CDTF">2024-10-30T14:22:23Z</dcterms:modified>
</cp:coreProperties>
</file>