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66" r:id="rId3"/>
    <p:sldId id="293" r:id="rId4"/>
    <p:sldId id="288" r:id="rId5"/>
    <p:sldId id="264" r:id="rId6"/>
    <p:sldId id="294" r:id="rId7"/>
    <p:sldId id="292" r:id="rId8"/>
    <p:sldId id="290" r:id="rId9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79"/>
    <a:srgbClr val="F0B53D"/>
    <a:srgbClr val="E8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>
      <p:cViewPr varScale="1">
        <p:scale>
          <a:sx n="80" d="100"/>
          <a:sy n="80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A706-A318-4377-A5E4-2C5E89890BD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7FF7-D29D-4801-9EFE-BBB531EA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1190199ef_0_20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1190199ef_0_20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86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1190199ef_0_20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1190199ef_0_20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71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1190199ef_0_20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1190199ef_0_20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24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0861"/>
            <a:ext cx="10880725" cy="7886065"/>
          </a:xfrm>
          <a:custGeom>
            <a:avLst/>
            <a:gdLst/>
            <a:ahLst/>
            <a:cxnLst/>
            <a:rect l="l" t="t" r="r" b="b"/>
            <a:pathLst>
              <a:path w="10880725" h="7886065">
                <a:moveTo>
                  <a:pt x="0" y="0"/>
                </a:moveTo>
                <a:lnTo>
                  <a:pt x="0" y="7885823"/>
                </a:lnTo>
                <a:lnTo>
                  <a:pt x="10880204" y="5781128"/>
                </a:lnTo>
                <a:lnTo>
                  <a:pt x="0" y="0"/>
                </a:lnTo>
                <a:close/>
              </a:path>
            </a:pathLst>
          </a:custGeom>
          <a:solidFill>
            <a:srgbClr val="263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74040" y="6238760"/>
            <a:ext cx="6982459" cy="2905760"/>
          </a:xfrm>
          <a:custGeom>
            <a:avLst/>
            <a:gdLst/>
            <a:ahLst/>
            <a:cxnLst/>
            <a:rect l="l" t="t" r="r" b="b"/>
            <a:pathLst>
              <a:path w="6982459" h="2905759">
                <a:moveTo>
                  <a:pt x="1618830" y="0"/>
                </a:moveTo>
                <a:lnTo>
                  <a:pt x="0" y="2905239"/>
                </a:lnTo>
                <a:lnTo>
                  <a:pt x="6981952" y="2905239"/>
                </a:lnTo>
                <a:lnTo>
                  <a:pt x="6981952" y="2849651"/>
                </a:lnTo>
                <a:lnTo>
                  <a:pt x="1618830" y="0"/>
                </a:lnTo>
                <a:close/>
              </a:path>
            </a:pathLst>
          </a:custGeom>
          <a:solidFill>
            <a:srgbClr val="F4D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36361" y="6235369"/>
            <a:ext cx="5156835" cy="2908935"/>
          </a:xfrm>
          <a:custGeom>
            <a:avLst/>
            <a:gdLst/>
            <a:ahLst/>
            <a:cxnLst/>
            <a:rect l="l" t="t" r="r" b="b"/>
            <a:pathLst>
              <a:path w="5156834" h="2908934">
                <a:moveTo>
                  <a:pt x="5150027" y="0"/>
                </a:moveTo>
                <a:lnTo>
                  <a:pt x="0" y="2908630"/>
                </a:lnTo>
                <a:lnTo>
                  <a:pt x="3537673" y="2908630"/>
                </a:lnTo>
                <a:lnTo>
                  <a:pt x="5156504" y="3390"/>
                </a:lnTo>
                <a:lnTo>
                  <a:pt x="5150027" y="0"/>
                </a:lnTo>
                <a:close/>
              </a:path>
            </a:pathLst>
          </a:custGeom>
          <a:solidFill>
            <a:srgbClr val="EFB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231990"/>
            <a:ext cx="10886440" cy="2912110"/>
          </a:xfrm>
          <a:custGeom>
            <a:avLst/>
            <a:gdLst/>
            <a:ahLst/>
            <a:cxnLst/>
            <a:rect l="l" t="t" r="r" b="b"/>
            <a:pathLst>
              <a:path w="10886440" h="2912109">
                <a:moveTo>
                  <a:pt x="10880204" y="0"/>
                </a:moveTo>
                <a:lnTo>
                  <a:pt x="0" y="2104694"/>
                </a:lnTo>
                <a:lnTo>
                  <a:pt x="0" y="2912008"/>
                </a:lnTo>
                <a:lnTo>
                  <a:pt x="5736361" y="2912008"/>
                </a:lnTo>
                <a:lnTo>
                  <a:pt x="10886389" y="3378"/>
                </a:lnTo>
                <a:lnTo>
                  <a:pt x="10880204" y="0"/>
                </a:lnTo>
                <a:close/>
              </a:path>
            </a:pathLst>
          </a:custGeom>
          <a:solidFill>
            <a:srgbClr val="68B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6256000" cy="9088755"/>
          </a:xfrm>
          <a:custGeom>
            <a:avLst/>
            <a:gdLst/>
            <a:ahLst/>
            <a:cxnLst/>
            <a:rect l="l" t="t" r="r" b="b"/>
            <a:pathLst>
              <a:path w="16256000" h="9088755">
                <a:moveTo>
                  <a:pt x="16256000" y="0"/>
                </a:moveTo>
                <a:lnTo>
                  <a:pt x="0" y="0"/>
                </a:lnTo>
                <a:lnTo>
                  <a:pt x="0" y="450862"/>
                </a:lnTo>
                <a:lnTo>
                  <a:pt x="16256000" y="908841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84172" y="1971903"/>
            <a:ext cx="4336415" cy="653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 u="heavy">
                <a:solidFill>
                  <a:srgbClr val="EFB43C"/>
                </a:solidFill>
                <a:latin typeface="Soleil Bk"/>
                <a:cs typeface="Soleil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263879"/>
                </a:solidFill>
                <a:latin typeface="Soleil Lt"/>
                <a:cs typeface="Soleil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34" y="2159"/>
            <a:ext cx="16248380" cy="9140190"/>
          </a:xfrm>
          <a:custGeom>
            <a:avLst/>
            <a:gdLst/>
            <a:ahLst/>
            <a:cxnLst/>
            <a:rect l="l" t="t" r="r" b="b"/>
            <a:pathLst>
              <a:path w="16248380" h="9140190">
                <a:moveTo>
                  <a:pt x="16248265" y="0"/>
                </a:moveTo>
                <a:lnTo>
                  <a:pt x="0" y="0"/>
                </a:lnTo>
                <a:lnTo>
                  <a:pt x="0" y="9139682"/>
                </a:lnTo>
                <a:lnTo>
                  <a:pt x="16248265" y="9139682"/>
                </a:lnTo>
                <a:lnTo>
                  <a:pt x="16248265" y="0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263879"/>
                </a:solidFill>
                <a:latin typeface="Soleil Lt"/>
                <a:cs typeface="Soleil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63112" y="2204848"/>
            <a:ext cx="4713605" cy="554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1" i="0">
                <a:solidFill>
                  <a:srgbClr val="263879"/>
                </a:solidFill>
                <a:latin typeface="Soleil"/>
                <a:cs typeface="Solei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05"/>
            <a:ext cx="16256000" cy="9140190"/>
          </a:xfrm>
          <a:custGeom>
            <a:avLst/>
            <a:gdLst/>
            <a:ahLst/>
            <a:cxnLst/>
            <a:rect l="l" t="t" r="r" b="b"/>
            <a:pathLst>
              <a:path w="16256000" h="9140190">
                <a:moveTo>
                  <a:pt x="16256000" y="0"/>
                </a:moveTo>
                <a:lnTo>
                  <a:pt x="0" y="0"/>
                </a:lnTo>
                <a:lnTo>
                  <a:pt x="0" y="9139694"/>
                </a:lnTo>
                <a:lnTo>
                  <a:pt x="16256000" y="9139694"/>
                </a:lnTo>
                <a:lnTo>
                  <a:pt x="16256000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263879"/>
                </a:solidFill>
                <a:latin typeface="Soleil Lt"/>
                <a:cs typeface="Soleil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657717"/>
            <a:ext cx="2557145" cy="3077210"/>
          </a:xfrm>
          <a:custGeom>
            <a:avLst/>
            <a:gdLst/>
            <a:ahLst/>
            <a:cxnLst/>
            <a:rect l="l" t="t" r="r" b="b"/>
            <a:pathLst>
              <a:path w="2557145" h="3077210">
                <a:moveTo>
                  <a:pt x="2557145" y="0"/>
                </a:moveTo>
                <a:lnTo>
                  <a:pt x="0" y="521296"/>
                </a:lnTo>
                <a:lnTo>
                  <a:pt x="0" y="3077133"/>
                </a:lnTo>
                <a:lnTo>
                  <a:pt x="2557145" y="0"/>
                </a:lnTo>
                <a:close/>
              </a:path>
            </a:pathLst>
          </a:custGeom>
          <a:solidFill>
            <a:srgbClr val="263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37817"/>
            <a:ext cx="2557145" cy="1041400"/>
          </a:xfrm>
          <a:custGeom>
            <a:avLst/>
            <a:gdLst/>
            <a:ahLst/>
            <a:cxnLst/>
            <a:rect l="l" t="t" r="r" b="b"/>
            <a:pathLst>
              <a:path w="2557145" h="1041400">
                <a:moveTo>
                  <a:pt x="0" y="0"/>
                </a:moveTo>
                <a:lnTo>
                  <a:pt x="0" y="1041196"/>
                </a:lnTo>
                <a:lnTo>
                  <a:pt x="2557145" y="519899"/>
                </a:lnTo>
                <a:lnTo>
                  <a:pt x="0" y="0"/>
                </a:lnTo>
                <a:close/>
              </a:path>
            </a:pathLst>
          </a:custGeom>
          <a:solidFill>
            <a:srgbClr val="68B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557145" cy="1657985"/>
          </a:xfrm>
          <a:custGeom>
            <a:avLst/>
            <a:gdLst/>
            <a:ahLst/>
            <a:cxnLst/>
            <a:rect l="l" t="t" r="r" b="b"/>
            <a:pathLst>
              <a:path w="2557145" h="1657985">
                <a:moveTo>
                  <a:pt x="1231785" y="0"/>
                </a:moveTo>
                <a:lnTo>
                  <a:pt x="0" y="0"/>
                </a:lnTo>
                <a:lnTo>
                  <a:pt x="0" y="1137818"/>
                </a:lnTo>
                <a:lnTo>
                  <a:pt x="2557145" y="1657718"/>
                </a:lnTo>
                <a:lnTo>
                  <a:pt x="123178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31784" y="0"/>
            <a:ext cx="2703195" cy="1657985"/>
          </a:xfrm>
          <a:custGeom>
            <a:avLst/>
            <a:gdLst/>
            <a:ahLst/>
            <a:cxnLst/>
            <a:rect l="l" t="t" r="r" b="b"/>
            <a:pathLst>
              <a:path w="2703195" h="1657985">
                <a:moveTo>
                  <a:pt x="2702979" y="0"/>
                </a:moveTo>
                <a:lnTo>
                  <a:pt x="0" y="0"/>
                </a:lnTo>
                <a:lnTo>
                  <a:pt x="1325359" y="1657718"/>
                </a:lnTo>
                <a:lnTo>
                  <a:pt x="2702979" y="0"/>
                </a:lnTo>
                <a:close/>
              </a:path>
            </a:pathLst>
          </a:custGeom>
          <a:solidFill>
            <a:srgbClr val="EFB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57138" y="0"/>
            <a:ext cx="4432300" cy="1657985"/>
          </a:xfrm>
          <a:custGeom>
            <a:avLst/>
            <a:gdLst/>
            <a:ahLst/>
            <a:cxnLst/>
            <a:rect l="l" t="t" r="r" b="b"/>
            <a:pathLst>
              <a:path w="4432300" h="1657985">
                <a:moveTo>
                  <a:pt x="4431855" y="0"/>
                </a:moveTo>
                <a:lnTo>
                  <a:pt x="1377619" y="0"/>
                </a:lnTo>
                <a:lnTo>
                  <a:pt x="0" y="1657718"/>
                </a:lnTo>
                <a:lnTo>
                  <a:pt x="4431855" y="0"/>
                </a:lnTo>
                <a:close/>
              </a:path>
            </a:pathLst>
          </a:custGeom>
          <a:solidFill>
            <a:srgbClr val="F4D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469724" y="5874779"/>
            <a:ext cx="1786889" cy="2118995"/>
          </a:xfrm>
          <a:custGeom>
            <a:avLst/>
            <a:gdLst/>
            <a:ahLst/>
            <a:cxnLst/>
            <a:rect l="l" t="t" r="r" b="b"/>
            <a:pathLst>
              <a:path w="1786890" h="2118995">
                <a:moveTo>
                  <a:pt x="1786267" y="0"/>
                </a:moveTo>
                <a:lnTo>
                  <a:pt x="1760537" y="0"/>
                </a:lnTo>
                <a:lnTo>
                  <a:pt x="0" y="2118550"/>
                </a:lnTo>
                <a:lnTo>
                  <a:pt x="1786267" y="1754403"/>
                </a:lnTo>
                <a:lnTo>
                  <a:pt x="1786267" y="0"/>
                </a:lnTo>
                <a:close/>
              </a:path>
            </a:pathLst>
          </a:custGeom>
          <a:solidFill>
            <a:srgbClr val="263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69716" y="7629183"/>
            <a:ext cx="1786889" cy="727710"/>
          </a:xfrm>
          <a:custGeom>
            <a:avLst/>
            <a:gdLst/>
            <a:ahLst/>
            <a:cxnLst/>
            <a:rect l="l" t="t" r="r" b="b"/>
            <a:pathLst>
              <a:path w="1786890" h="727709">
                <a:moveTo>
                  <a:pt x="1786280" y="0"/>
                </a:moveTo>
                <a:lnTo>
                  <a:pt x="0" y="364147"/>
                </a:lnTo>
                <a:lnTo>
                  <a:pt x="1786280" y="727316"/>
                </a:lnTo>
                <a:lnTo>
                  <a:pt x="1786280" y="0"/>
                </a:lnTo>
                <a:close/>
              </a:path>
            </a:pathLst>
          </a:custGeom>
          <a:solidFill>
            <a:srgbClr val="68B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469714" y="7993328"/>
            <a:ext cx="1786889" cy="1151255"/>
          </a:xfrm>
          <a:custGeom>
            <a:avLst/>
            <a:gdLst/>
            <a:ahLst/>
            <a:cxnLst/>
            <a:rect l="l" t="t" r="r" b="b"/>
            <a:pathLst>
              <a:path w="1786890" h="1151254">
                <a:moveTo>
                  <a:pt x="0" y="0"/>
                </a:moveTo>
                <a:lnTo>
                  <a:pt x="919975" y="1150670"/>
                </a:lnTo>
                <a:lnTo>
                  <a:pt x="1786280" y="1150670"/>
                </a:lnTo>
                <a:lnTo>
                  <a:pt x="1786280" y="363169"/>
                </a:lnTo>
                <a:lnTo>
                  <a:pt x="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3513472" y="7993328"/>
            <a:ext cx="1876425" cy="1151255"/>
          </a:xfrm>
          <a:custGeom>
            <a:avLst/>
            <a:gdLst/>
            <a:ahLst/>
            <a:cxnLst/>
            <a:rect l="l" t="t" r="r" b="b"/>
            <a:pathLst>
              <a:path w="1876425" h="1151254">
                <a:moveTo>
                  <a:pt x="956246" y="0"/>
                </a:moveTo>
                <a:lnTo>
                  <a:pt x="0" y="1150670"/>
                </a:lnTo>
                <a:lnTo>
                  <a:pt x="1876221" y="1150670"/>
                </a:lnTo>
                <a:lnTo>
                  <a:pt x="956246" y="0"/>
                </a:lnTo>
                <a:close/>
              </a:path>
            </a:pathLst>
          </a:custGeom>
          <a:solidFill>
            <a:srgbClr val="EFB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423233" y="7993334"/>
            <a:ext cx="3046730" cy="1151255"/>
          </a:xfrm>
          <a:custGeom>
            <a:avLst/>
            <a:gdLst/>
            <a:ahLst/>
            <a:cxnLst/>
            <a:rect l="l" t="t" r="r" b="b"/>
            <a:pathLst>
              <a:path w="3046730" h="1151254">
                <a:moveTo>
                  <a:pt x="3046488" y="0"/>
                </a:moveTo>
                <a:lnTo>
                  <a:pt x="0" y="1139532"/>
                </a:lnTo>
                <a:lnTo>
                  <a:pt x="0" y="1150670"/>
                </a:lnTo>
                <a:lnTo>
                  <a:pt x="2090242" y="1150670"/>
                </a:lnTo>
                <a:lnTo>
                  <a:pt x="3046488" y="0"/>
                </a:lnTo>
                <a:close/>
              </a:path>
            </a:pathLst>
          </a:custGeom>
          <a:solidFill>
            <a:srgbClr val="F4D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715956" y="927245"/>
            <a:ext cx="15147733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3000"/>
              <a:buNone/>
              <a:defRPr>
                <a:solidFill>
                  <a:srgbClr val="1231B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2"/>
          </p:nvPr>
        </p:nvSpPr>
        <p:spPr>
          <a:xfrm>
            <a:off x="1127067" y="3931822"/>
            <a:ext cx="4904000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1800"/>
              <a:buFont typeface="Montserrat"/>
              <a:buNone/>
              <a:defRPr sz="3200">
                <a:solidFill>
                  <a:srgbClr val="1231B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3"/>
          </p:nvPr>
        </p:nvSpPr>
        <p:spPr>
          <a:xfrm>
            <a:off x="1127067" y="5209733"/>
            <a:ext cx="4510933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89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title" idx="4"/>
          </p:nvPr>
        </p:nvSpPr>
        <p:spPr>
          <a:xfrm>
            <a:off x="5837801" y="3931822"/>
            <a:ext cx="4904000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1800"/>
              <a:buFont typeface="Montserrat"/>
              <a:buNone/>
              <a:defRPr sz="3200">
                <a:solidFill>
                  <a:srgbClr val="1231B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5"/>
          </p:nvPr>
        </p:nvSpPr>
        <p:spPr>
          <a:xfrm>
            <a:off x="5837801" y="5209733"/>
            <a:ext cx="4510933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89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title" idx="6"/>
          </p:nvPr>
        </p:nvSpPr>
        <p:spPr>
          <a:xfrm>
            <a:off x="10548533" y="3931822"/>
            <a:ext cx="4904000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1800"/>
              <a:buFont typeface="Montserrat"/>
              <a:buNone/>
              <a:defRPr sz="3200">
                <a:solidFill>
                  <a:srgbClr val="1231B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title" idx="7"/>
          </p:nvPr>
        </p:nvSpPr>
        <p:spPr>
          <a:xfrm>
            <a:off x="10548534" y="5209733"/>
            <a:ext cx="4510933" cy="1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89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9pPr>
          </a:lstStyle>
          <a:p>
            <a:endParaRPr/>
          </a:p>
        </p:txBody>
      </p:sp>
      <p:grpSp>
        <p:nvGrpSpPr>
          <p:cNvPr id="197" name="Google Shape;197;p18"/>
          <p:cNvGrpSpPr/>
          <p:nvPr/>
        </p:nvGrpSpPr>
        <p:grpSpPr>
          <a:xfrm rot="-5400000">
            <a:off x="7897739" y="-7899046"/>
            <a:ext cx="487371" cy="16284869"/>
            <a:chOff x="3745300" y="276375"/>
            <a:chExt cx="47100" cy="1275675"/>
          </a:xfrm>
        </p:grpSpPr>
        <p:sp>
          <p:nvSpPr>
            <p:cNvPr id="198" name="Google Shape;198;p18"/>
            <p:cNvSpPr/>
            <p:nvPr/>
          </p:nvSpPr>
          <p:spPr>
            <a:xfrm>
              <a:off x="3745300" y="276375"/>
              <a:ext cx="47100" cy="334125"/>
            </a:xfrm>
            <a:custGeom>
              <a:avLst/>
              <a:gdLst/>
              <a:ahLst/>
              <a:cxnLst/>
              <a:rect l="l" t="t" r="r" b="b"/>
              <a:pathLst>
                <a:path w="1884" h="13365" extrusionOk="0">
                  <a:moveTo>
                    <a:pt x="1" y="1"/>
                  </a:moveTo>
                  <a:lnTo>
                    <a:pt x="1" y="13365"/>
                  </a:lnTo>
                  <a:lnTo>
                    <a:pt x="1884" y="13365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745300" y="610475"/>
              <a:ext cx="47100" cy="313750"/>
            </a:xfrm>
            <a:custGeom>
              <a:avLst/>
              <a:gdLst/>
              <a:ahLst/>
              <a:cxnLst/>
              <a:rect l="l" t="t" r="r" b="b"/>
              <a:pathLst>
                <a:path w="1884" h="12550" extrusionOk="0">
                  <a:moveTo>
                    <a:pt x="1" y="1"/>
                  </a:moveTo>
                  <a:lnTo>
                    <a:pt x="1" y="12550"/>
                  </a:lnTo>
                  <a:lnTo>
                    <a:pt x="1884" y="12550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745300" y="924200"/>
              <a:ext cx="47100" cy="314125"/>
            </a:xfrm>
            <a:custGeom>
              <a:avLst/>
              <a:gdLst/>
              <a:ahLst/>
              <a:cxnLst/>
              <a:rect l="l" t="t" r="r" b="b"/>
              <a:pathLst>
                <a:path w="1884" h="12565" extrusionOk="0">
                  <a:moveTo>
                    <a:pt x="1" y="1"/>
                  </a:moveTo>
                  <a:lnTo>
                    <a:pt x="1" y="12565"/>
                  </a:lnTo>
                  <a:lnTo>
                    <a:pt x="1884" y="12565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F4D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745300" y="1238300"/>
              <a:ext cx="47100" cy="313750"/>
            </a:xfrm>
            <a:custGeom>
              <a:avLst/>
              <a:gdLst/>
              <a:ahLst/>
              <a:cxnLst/>
              <a:rect l="l" t="t" r="r" b="b"/>
              <a:pathLst>
                <a:path w="1884" h="12550" extrusionOk="0">
                  <a:moveTo>
                    <a:pt x="1" y="1"/>
                  </a:moveTo>
                  <a:lnTo>
                    <a:pt x="1" y="12550"/>
                  </a:lnTo>
                  <a:lnTo>
                    <a:pt x="1884" y="12550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64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320" y="549784"/>
            <a:ext cx="3221990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cs typeface="Soleil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lanning@hpcswf.com" TargetMode="External"/><Relationship Id="rId2" Type="http://schemas.openxmlformats.org/officeDocument/2006/relationships/hyperlink" Target="hpcswf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lanning@hpcswf.com" TargetMode="External"/><Relationship Id="rId2" Type="http://schemas.openxmlformats.org/officeDocument/2006/relationships/hyperlink" Target="hpcswf.co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pcswf.com/programs/health-planning/fact-she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mailto:Planning@hpcswf.com" TargetMode="External"/><Relationship Id="rId4" Type="http://schemas.openxmlformats.org/officeDocument/2006/relationships/hyperlink" Target="hpcswf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meeting/register/tZIqcOGurjItGtLW5VECSWEDJ_hZKuv0Udy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hyperlink" Target="mailto:Planning@hpcswf.com" TargetMode="External"/><Relationship Id="rId4" Type="http://schemas.openxmlformats.org/officeDocument/2006/relationships/hyperlink" Target="hpcswf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Enrollswf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hyperlink" Target="hpcswf.com" TargetMode="External"/><Relationship Id="rId4" Type="http://schemas.openxmlformats.org/officeDocument/2006/relationships/image" Target="../media/image13.svg"/><Relationship Id="rId9" Type="http://schemas.openxmlformats.org/officeDocument/2006/relationships/hyperlink" Target="mailto:Planning@hpcswf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643" y="7709623"/>
            <a:ext cx="15356840" cy="948055"/>
          </a:xfrm>
          <a:custGeom>
            <a:avLst/>
            <a:gdLst/>
            <a:ahLst/>
            <a:cxnLst/>
            <a:rect l="l" t="t" r="r" b="b"/>
            <a:pathLst>
              <a:path w="15356840" h="948054">
                <a:moveTo>
                  <a:pt x="0" y="947991"/>
                </a:moveTo>
                <a:lnTo>
                  <a:pt x="15356725" y="947991"/>
                </a:lnTo>
                <a:lnTo>
                  <a:pt x="15356725" y="0"/>
                </a:lnTo>
                <a:lnTo>
                  <a:pt x="0" y="0"/>
                </a:lnTo>
                <a:lnTo>
                  <a:pt x="0" y="947991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86384"/>
            <a:ext cx="16256000" cy="8171815"/>
            <a:chOff x="0" y="486384"/>
            <a:chExt cx="16256000" cy="8171815"/>
          </a:xfrm>
        </p:grpSpPr>
        <p:sp>
          <p:nvSpPr>
            <p:cNvPr id="4" name="object 4"/>
            <p:cNvSpPr/>
            <p:nvPr/>
          </p:nvSpPr>
          <p:spPr>
            <a:xfrm>
              <a:off x="449643" y="486384"/>
              <a:ext cx="15356840" cy="4366260"/>
            </a:xfrm>
            <a:custGeom>
              <a:avLst/>
              <a:gdLst/>
              <a:ahLst/>
              <a:cxnLst/>
              <a:rect l="l" t="t" r="r" b="b"/>
              <a:pathLst>
                <a:path w="15356840" h="4366260">
                  <a:moveTo>
                    <a:pt x="0" y="4365828"/>
                  </a:moveTo>
                  <a:lnTo>
                    <a:pt x="15356725" y="4365828"/>
                  </a:lnTo>
                  <a:lnTo>
                    <a:pt x="15356725" y="0"/>
                  </a:lnTo>
                  <a:lnTo>
                    <a:pt x="0" y="0"/>
                  </a:lnTo>
                  <a:lnTo>
                    <a:pt x="0" y="4365828"/>
                  </a:lnTo>
                  <a:close/>
                </a:path>
              </a:pathLst>
            </a:custGeom>
            <a:solidFill>
              <a:srgbClr val="759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643" y="486384"/>
              <a:ext cx="15356840" cy="8171815"/>
            </a:xfrm>
            <a:custGeom>
              <a:avLst/>
              <a:gdLst/>
              <a:ahLst/>
              <a:cxnLst/>
              <a:rect l="l" t="t" r="r" b="b"/>
              <a:pathLst>
                <a:path w="15356840" h="8171815">
                  <a:moveTo>
                    <a:pt x="15356725" y="8171230"/>
                  </a:moveTo>
                  <a:lnTo>
                    <a:pt x="0" y="8171230"/>
                  </a:lnTo>
                  <a:lnTo>
                    <a:pt x="0" y="0"/>
                  </a:lnTo>
                  <a:lnTo>
                    <a:pt x="15356725" y="0"/>
                  </a:lnTo>
                  <a:lnTo>
                    <a:pt x="15356725" y="8171230"/>
                  </a:lnTo>
                  <a:close/>
                </a:path>
              </a:pathLst>
            </a:custGeom>
            <a:ln w="63500">
              <a:solidFill>
                <a:srgbClr val="EFB4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267200"/>
              <a:ext cx="16256000" cy="3442512"/>
            </a:xfrm>
            <a:custGeom>
              <a:avLst/>
              <a:gdLst/>
              <a:ahLst/>
              <a:cxnLst/>
              <a:rect l="l" t="t" r="r" b="b"/>
              <a:pathLst>
                <a:path w="16256000" h="2857500">
                  <a:moveTo>
                    <a:pt x="16256000" y="0"/>
                  </a:moveTo>
                  <a:lnTo>
                    <a:pt x="0" y="0"/>
                  </a:lnTo>
                  <a:lnTo>
                    <a:pt x="0" y="2857411"/>
                  </a:lnTo>
                  <a:lnTo>
                    <a:pt x="16256000" y="2857411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263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71850" y="6510960"/>
            <a:ext cx="3846195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1921510" algn="l"/>
                <a:tab pos="2876550" algn="l"/>
              </a:tabLst>
            </a:pPr>
            <a:r>
              <a:rPr lang="en-US" sz="2850" b="0" dirty="0">
                <a:solidFill>
                  <a:srgbClr val="E8E8E7"/>
                </a:solidFill>
                <a:latin typeface="Soleil Lt"/>
                <a:cs typeface="Soleil Lt"/>
              </a:rPr>
              <a:t>October 30, 2024</a:t>
            </a:r>
            <a:endParaRPr sz="2850" dirty="0">
              <a:latin typeface="Soleil Lt"/>
              <a:cs typeface="Soleil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3200" y="4693384"/>
            <a:ext cx="11963497" cy="16312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5250" b="0" dirty="0">
                <a:solidFill>
                  <a:srgbClr val="E8E8E7"/>
                </a:solidFill>
                <a:uFill>
                  <a:solidFill>
                    <a:srgbClr val="EFB43C"/>
                  </a:solidFill>
                </a:uFill>
                <a:latin typeface="Soleil Bk"/>
                <a:cs typeface="Soleil Bk"/>
              </a:rPr>
              <a:t>Demystifying Health Insurance: Insurance 101 and Marketplace Overview</a:t>
            </a:r>
            <a:endParaRPr sz="5250" dirty="0">
              <a:latin typeface="Soleil Bk"/>
              <a:cs typeface="Soleil Bk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44256BE-FC7E-5EF7-F95B-54971292FA06}"/>
              </a:ext>
            </a:extLst>
          </p:cNvPr>
          <p:cNvSpPr/>
          <p:nvPr/>
        </p:nvSpPr>
        <p:spPr>
          <a:xfrm flipV="1">
            <a:off x="4927600" y="6324598"/>
            <a:ext cx="9230996" cy="45719"/>
          </a:xfrm>
          <a:custGeom>
            <a:avLst/>
            <a:gdLst/>
            <a:ahLst/>
            <a:cxnLst/>
            <a:rect l="l" t="t" r="r" b="b"/>
            <a:pathLst>
              <a:path w="6640194">
                <a:moveTo>
                  <a:pt x="0" y="0"/>
                </a:moveTo>
                <a:lnTo>
                  <a:pt x="6639864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r>
              <a:rPr lang="en-US"/>
              <a:t> </a:t>
            </a:r>
            <a:endParaRPr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C24E9A46-C008-6A6A-9EFF-A4777476D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083615"/>
            <a:ext cx="3397001" cy="1293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1600" y="2159"/>
            <a:ext cx="16357714" cy="9140190"/>
          </a:xfrm>
          <a:custGeom>
            <a:avLst/>
            <a:gdLst/>
            <a:ahLst/>
            <a:cxnLst/>
            <a:rect l="l" t="t" r="r" b="b"/>
            <a:pathLst>
              <a:path w="16248380" h="9140190">
                <a:moveTo>
                  <a:pt x="16248265" y="0"/>
                </a:moveTo>
                <a:lnTo>
                  <a:pt x="0" y="0"/>
                </a:lnTo>
                <a:lnTo>
                  <a:pt x="0" y="9139682"/>
                </a:lnTo>
                <a:lnTo>
                  <a:pt x="16248265" y="9139682"/>
                </a:lnTo>
                <a:lnTo>
                  <a:pt x="16248265" y="0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400" y="2367575"/>
            <a:ext cx="8153400" cy="423962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This webinar will be recorded. </a:t>
            </a:r>
          </a:p>
          <a:p>
            <a:pPr algn="ctr"/>
            <a:endParaRPr lang="en-US" sz="5400" b="1" dirty="0">
              <a:solidFill>
                <a:srgbClr val="263879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5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Recording and slides will be shared.</a:t>
            </a:r>
            <a:endParaRPr lang="en-US" sz="5400" b="1" dirty="0">
              <a:solidFill>
                <a:srgbClr val="263879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202" y="8140013"/>
            <a:ext cx="1315085" cy="520700"/>
          </a:xfrm>
          <a:custGeom>
            <a:avLst/>
            <a:gdLst/>
            <a:ahLst/>
            <a:cxnLst/>
            <a:rect l="l" t="t" r="r" b="b"/>
            <a:pathLst>
              <a:path w="1315085" h="520700">
                <a:moveTo>
                  <a:pt x="836498" y="139827"/>
                </a:moveTo>
                <a:lnTo>
                  <a:pt x="829856" y="97764"/>
                </a:lnTo>
                <a:lnTo>
                  <a:pt x="811034" y="64439"/>
                </a:lnTo>
                <a:lnTo>
                  <a:pt x="781710" y="39039"/>
                </a:lnTo>
                <a:lnTo>
                  <a:pt x="743546" y="20713"/>
                </a:lnTo>
                <a:lnTo>
                  <a:pt x="743026" y="20586"/>
                </a:lnTo>
                <a:lnTo>
                  <a:pt x="743026" y="139827"/>
                </a:lnTo>
                <a:lnTo>
                  <a:pt x="737006" y="190220"/>
                </a:lnTo>
                <a:lnTo>
                  <a:pt x="718273" y="228904"/>
                </a:lnTo>
                <a:lnTo>
                  <a:pt x="685850" y="256057"/>
                </a:lnTo>
                <a:lnTo>
                  <a:pt x="638771" y="271881"/>
                </a:lnTo>
                <a:lnTo>
                  <a:pt x="612203" y="274066"/>
                </a:lnTo>
                <a:lnTo>
                  <a:pt x="603783" y="242417"/>
                </a:lnTo>
                <a:lnTo>
                  <a:pt x="596684" y="215785"/>
                </a:lnTo>
                <a:lnTo>
                  <a:pt x="578624" y="295897"/>
                </a:lnTo>
                <a:lnTo>
                  <a:pt x="564070" y="208559"/>
                </a:lnTo>
                <a:lnTo>
                  <a:pt x="557098" y="166712"/>
                </a:lnTo>
                <a:lnTo>
                  <a:pt x="532447" y="346951"/>
                </a:lnTo>
                <a:lnTo>
                  <a:pt x="511848" y="234784"/>
                </a:lnTo>
                <a:lnTo>
                  <a:pt x="506247" y="204292"/>
                </a:lnTo>
                <a:lnTo>
                  <a:pt x="489102" y="274637"/>
                </a:lnTo>
                <a:lnTo>
                  <a:pt x="473722" y="274637"/>
                </a:lnTo>
                <a:lnTo>
                  <a:pt x="473722" y="73837"/>
                </a:lnTo>
                <a:lnTo>
                  <a:pt x="478942" y="48031"/>
                </a:lnTo>
                <a:lnTo>
                  <a:pt x="493153" y="26949"/>
                </a:lnTo>
                <a:lnTo>
                  <a:pt x="514235" y="12738"/>
                </a:lnTo>
                <a:lnTo>
                  <a:pt x="540042" y="7518"/>
                </a:lnTo>
                <a:lnTo>
                  <a:pt x="581964" y="7518"/>
                </a:lnTo>
                <a:lnTo>
                  <a:pt x="643102" y="12471"/>
                </a:lnTo>
                <a:lnTo>
                  <a:pt x="688594" y="27673"/>
                </a:lnTo>
                <a:lnTo>
                  <a:pt x="719620" y="53632"/>
                </a:lnTo>
                <a:lnTo>
                  <a:pt x="737374" y="90855"/>
                </a:lnTo>
                <a:lnTo>
                  <a:pt x="743026" y="139827"/>
                </a:lnTo>
                <a:lnTo>
                  <a:pt x="743026" y="20586"/>
                </a:lnTo>
                <a:lnTo>
                  <a:pt x="698220" y="8661"/>
                </a:lnTo>
                <a:lnTo>
                  <a:pt x="689508" y="7518"/>
                </a:lnTo>
                <a:lnTo>
                  <a:pt x="647382" y="2032"/>
                </a:lnTo>
                <a:lnTo>
                  <a:pt x="592709" y="0"/>
                </a:lnTo>
                <a:lnTo>
                  <a:pt x="539648" y="0"/>
                </a:lnTo>
                <a:lnTo>
                  <a:pt x="428332" y="1498"/>
                </a:lnTo>
                <a:lnTo>
                  <a:pt x="427977" y="1498"/>
                </a:lnTo>
                <a:lnTo>
                  <a:pt x="388251" y="27673"/>
                </a:lnTo>
                <a:lnTo>
                  <a:pt x="384898" y="274574"/>
                </a:lnTo>
                <a:lnTo>
                  <a:pt x="153479" y="274574"/>
                </a:lnTo>
                <a:lnTo>
                  <a:pt x="153479" y="43726"/>
                </a:lnTo>
                <a:lnTo>
                  <a:pt x="150152" y="27139"/>
                </a:lnTo>
                <a:lnTo>
                  <a:pt x="141058" y="13563"/>
                </a:lnTo>
                <a:lnTo>
                  <a:pt x="127558" y="4368"/>
                </a:lnTo>
                <a:lnTo>
                  <a:pt x="110998" y="901"/>
                </a:lnTo>
                <a:lnTo>
                  <a:pt x="0" y="0"/>
                </a:lnTo>
                <a:lnTo>
                  <a:pt x="0" y="7518"/>
                </a:lnTo>
                <a:lnTo>
                  <a:pt x="635" y="7518"/>
                </a:lnTo>
                <a:lnTo>
                  <a:pt x="26454" y="12738"/>
                </a:lnTo>
                <a:lnTo>
                  <a:pt x="47523" y="26949"/>
                </a:lnTo>
                <a:lnTo>
                  <a:pt x="61734" y="48031"/>
                </a:lnTo>
                <a:lnTo>
                  <a:pt x="66941" y="73837"/>
                </a:lnTo>
                <a:lnTo>
                  <a:pt x="66941" y="446341"/>
                </a:lnTo>
                <a:lnTo>
                  <a:pt x="61734" y="472160"/>
                </a:lnTo>
                <a:lnTo>
                  <a:pt x="47523" y="493242"/>
                </a:lnTo>
                <a:lnTo>
                  <a:pt x="26454" y="507453"/>
                </a:lnTo>
                <a:lnTo>
                  <a:pt x="635" y="512660"/>
                </a:lnTo>
                <a:lnTo>
                  <a:pt x="0" y="512660"/>
                </a:lnTo>
                <a:lnTo>
                  <a:pt x="0" y="520179"/>
                </a:lnTo>
                <a:lnTo>
                  <a:pt x="108635" y="518680"/>
                </a:lnTo>
                <a:lnTo>
                  <a:pt x="111023" y="518680"/>
                </a:lnTo>
                <a:lnTo>
                  <a:pt x="127558" y="515327"/>
                </a:lnTo>
                <a:lnTo>
                  <a:pt x="141058" y="506209"/>
                </a:lnTo>
                <a:lnTo>
                  <a:pt x="150164" y="492709"/>
                </a:lnTo>
                <a:lnTo>
                  <a:pt x="153479" y="476224"/>
                </a:lnTo>
                <a:lnTo>
                  <a:pt x="153479" y="284416"/>
                </a:lnTo>
                <a:lnTo>
                  <a:pt x="384898" y="284416"/>
                </a:lnTo>
                <a:lnTo>
                  <a:pt x="384987" y="476224"/>
                </a:lnTo>
                <a:lnTo>
                  <a:pt x="411073" y="515416"/>
                </a:lnTo>
                <a:lnTo>
                  <a:pt x="427659" y="518693"/>
                </a:lnTo>
                <a:lnTo>
                  <a:pt x="428015" y="518680"/>
                </a:lnTo>
                <a:lnTo>
                  <a:pt x="478663" y="519379"/>
                </a:lnTo>
                <a:lnTo>
                  <a:pt x="540042" y="520179"/>
                </a:lnTo>
                <a:lnTo>
                  <a:pt x="540042" y="519290"/>
                </a:lnTo>
                <a:lnTo>
                  <a:pt x="540042" y="518680"/>
                </a:lnTo>
                <a:lnTo>
                  <a:pt x="540042" y="512660"/>
                </a:lnTo>
                <a:lnTo>
                  <a:pt x="514235" y="507453"/>
                </a:lnTo>
                <a:lnTo>
                  <a:pt x="493153" y="493242"/>
                </a:lnTo>
                <a:lnTo>
                  <a:pt x="478942" y="472160"/>
                </a:lnTo>
                <a:lnTo>
                  <a:pt x="473722" y="446341"/>
                </a:lnTo>
                <a:lnTo>
                  <a:pt x="473722" y="284416"/>
                </a:lnTo>
                <a:lnTo>
                  <a:pt x="493395" y="284441"/>
                </a:lnTo>
                <a:lnTo>
                  <a:pt x="495795" y="274637"/>
                </a:lnTo>
                <a:lnTo>
                  <a:pt x="505434" y="234784"/>
                </a:lnTo>
                <a:lnTo>
                  <a:pt x="533323" y="386676"/>
                </a:lnTo>
                <a:lnTo>
                  <a:pt x="538759" y="346951"/>
                </a:lnTo>
                <a:lnTo>
                  <a:pt x="557695" y="208559"/>
                </a:lnTo>
                <a:lnTo>
                  <a:pt x="577723" y="328777"/>
                </a:lnTo>
                <a:lnTo>
                  <a:pt x="585139" y="295897"/>
                </a:lnTo>
                <a:lnTo>
                  <a:pt x="597192" y="242417"/>
                </a:lnTo>
                <a:lnTo>
                  <a:pt x="607390" y="284073"/>
                </a:lnTo>
                <a:lnTo>
                  <a:pt x="630605" y="283400"/>
                </a:lnTo>
                <a:lnTo>
                  <a:pt x="631063" y="283400"/>
                </a:lnTo>
                <a:lnTo>
                  <a:pt x="685419" y="278904"/>
                </a:lnTo>
                <a:lnTo>
                  <a:pt x="708825" y="274066"/>
                </a:lnTo>
                <a:lnTo>
                  <a:pt x="734631" y="268744"/>
                </a:lnTo>
                <a:lnTo>
                  <a:pt x="776287" y="251371"/>
                </a:lnTo>
                <a:lnTo>
                  <a:pt x="808443" y="225158"/>
                </a:lnTo>
                <a:lnTo>
                  <a:pt x="829157" y="188518"/>
                </a:lnTo>
                <a:lnTo>
                  <a:pt x="836498" y="139827"/>
                </a:lnTo>
                <a:close/>
              </a:path>
              <a:path w="1315085" h="520700">
                <a:moveTo>
                  <a:pt x="1315072" y="444106"/>
                </a:moveTo>
                <a:lnTo>
                  <a:pt x="1311998" y="440448"/>
                </a:lnTo>
                <a:lnTo>
                  <a:pt x="1272082" y="470166"/>
                </a:lnTo>
                <a:lnTo>
                  <a:pt x="1227328" y="492747"/>
                </a:lnTo>
                <a:lnTo>
                  <a:pt x="1179563" y="507111"/>
                </a:lnTo>
                <a:lnTo>
                  <a:pt x="1130655" y="512140"/>
                </a:lnTo>
                <a:lnTo>
                  <a:pt x="1090650" y="508038"/>
                </a:lnTo>
                <a:lnTo>
                  <a:pt x="1053274" y="495846"/>
                </a:lnTo>
                <a:lnTo>
                  <a:pt x="1019352" y="475678"/>
                </a:lnTo>
                <a:lnTo>
                  <a:pt x="989736" y="447662"/>
                </a:lnTo>
                <a:lnTo>
                  <a:pt x="965238" y="411937"/>
                </a:lnTo>
                <a:lnTo>
                  <a:pt x="946696" y="368617"/>
                </a:lnTo>
                <a:lnTo>
                  <a:pt x="934974" y="317842"/>
                </a:lnTo>
                <a:lnTo>
                  <a:pt x="930871" y="259740"/>
                </a:lnTo>
                <a:lnTo>
                  <a:pt x="933881" y="208114"/>
                </a:lnTo>
                <a:lnTo>
                  <a:pt x="942911" y="160299"/>
                </a:lnTo>
                <a:lnTo>
                  <a:pt x="958011" y="117271"/>
                </a:lnTo>
                <a:lnTo>
                  <a:pt x="979208" y="79946"/>
                </a:lnTo>
                <a:lnTo>
                  <a:pt x="1006538" y="49276"/>
                </a:lnTo>
                <a:lnTo>
                  <a:pt x="1040053" y="26187"/>
                </a:lnTo>
                <a:lnTo>
                  <a:pt x="1079779" y="11658"/>
                </a:lnTo>
                <a:lnTo>
                  <a:pt x="1125740" y="6604"/>
                </a:lnTo>
                <a:lnTo>
                  <a:pt x="1160907" y="10147"/>
                </a:lnTo>
                <a:lnTo>
                  <a:pt x="1198194" y="20129"/>
                </a:lnTo>
                <a:lnTo>
                  <a:pt x="1233538" y="35610"/>
                </a:lnTo>
                <a:lnTo>
                  <a:pt x="1269352" y="60947"/>
                </a:lnTo>
                <a:lnTo>
                  <a:pt x="1278636" y="71678"/>
                </a:lnTo>
                <a:lnTo>
                  <a:pt x="1284808" y="68287"/>
                </a:lnTo>
                <a:lnTo>
                  <a:pt x="1250632" y="37363"/>
                </a:lnTo>
                <a:lnTo>
                  <a:pt x="1208405" y="16141"/>
                </a:lnTo>
                <a:lnTo>
                  <a:pt x="1164602" y="3924"/>
                </a:lnTo>
                <a:lnTo>
                  <a:pt x="1125740" y="12"/>
                </a:lnTo>
                <a:lnTo>
                  <a:pt x="1080439" y="2654"/>
                </a:lnTo>
                <a:lnTo>
                  <a:pt x="1036853" y="10591"/>
                </a:lnTo>
                <a:lnTo>
                  <a:pt x="995692" y="23749"/>
                </a:lnTo>
                <a:lnTo>
                  <a:pt x="957694" y="42125"/>
                </a:lnTo>
                <a:lnTo>
                  <a:pt x="923569" y="65671"/>
                </a:lnTo>
                <a:lnTo>
                  <a:pt x="894041" y="94361"/>
                </a:lnTo>
                <a:lnTo>
                  <a:pt x="869810" y="128143"/>
                </a:lnTo>
                <a:lnTo>
                  <a:pt x="851623" y="166979"/>
                </a:lnTo>
                <a:lnTo>
                  <a:pt x="840181" y="210858"/>
                </a:lnTo>
                <a:lnTo>
                  <a:pt x="836206" y="259740"/>
                </a:lnTo>
                <a:lnTo>
                  <a:pt x="840562" y="309689"/>
                </a:lnTo>
                <a:lnTo>
                  <a:pt x="852995" y="354241"/>
                </a:lnTo>
                <a:lnTo>
                  <a:pt x="872528" y="393420"/>
                </a:lnTo>
                <a:lnTo>
                  <a:pt x="898194" y="427266"/>
                </a:lnTo>
                <a:lnTo>
                  <a:pt x="929030" y="455803"/>
                </a:lnTo>
                <a:lnTo>
                  <a:pt x="964069" y="479069"/>
                </a:lnTo>
                <a:lnTo>
                  <a:pt x="1002360" y="497116"/>
                </a:lnTo>
                <a:lnTo>
                  <a:pt x="1042911" y="509955"/>
                </a:lnTo>
                <a:lnTo>
                  <a:pt x="1084770" y="517639"/>
                </a:lnTo>
                <a:lnTo>
                  <a:pt x="1126959" y="520192"/>
                </a:lnTo>
                <a:lnTo>
                  <a:pt x="1175639" y="514883"/>
                </a:lnTo>
                <a:lnTo>
                  <a:pt x="1225397" y="499694"/>
                </a:lnTo>
                <a:lnTo>
                  <a:pt x="1272971" y="475742"/>
                </a:lnTo>
                <a:lnTo>
                  <a:pt x="1315072" y="444106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546272" y="1905"/>
            <a:ext cx="13709728" cy="9142095"/>
            <a:chOff x="2546462" y="2160"/>
            <a:chExt cx="13709728" cy="9142095"/>
          </a:xfrm>
        </p:grpSpPr>
        <p:sp>
          <p:nvSpPr>
            <p:cNvPr id="7" name="object 7" descr="Camera lens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72820" y="2160"/>
              <a:ext cx="9183370" cy="9142095"/>
            </a:xfrm>
            <a:custGeom>
              <a:avLst/>
              <a:gdLst/>
              <a:ahLst/>
              <a:cxnLst/>
              <a:rect l="l" t="t" r="r" b="b"/>
              <a:pathLst>
                <a:path w="9183369" h="9142095">
                  <a:moveTo>
                    <a:pt x="9183179" y="0"/>
                  </a:moveTo>
                  <a:lnTo>
                    <a:pt x="4558804" y="0"/>
                  </a:lnTo>
                  <a:lnTo>
                    <a:pt x="0" y="9141841"/>
                  </a:lnTo>
                  <a:lnTo>
                    <a:pt x="9183179" y="9139682"/>
                  </a:lnTo>
                  <a:lnTo>
                    <a:pt x="9183179" y="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320164" y="7983487"/>
              <a:ext cx="880110" cy="803275"/>
            </a:xfrm>
            <a:custGeom>
              <a:avLst/>
              <a:gdLst/>
              <a:ahLst/>
              <a:cxnLst/>
              <a:rect l="l" t="t" r="r" b="b"/>
              <a:pathLst>
                <a:path w="880109" h="803275">
                  <a:moveTo>
                    <a:pt x="566140" y="0"/>
                  </a:moveTo>
                  <a:lnTo>
                    <a:pt x="556310" y="88"/>
                  </a:lnTo>
                  <a:lnTo>
                    <a:pt x="552310" y="3644"/>
                  </a:lnTo>
                  <a:lnTo>
                    <a:pt x="472160" y="589343"/>
                  </a:lnTo>
                  <a:lnTo>
                    <a:pt x="389102" y="137287"/>
                  </a:lnTo>
                  <a:lnTo>
                    <a:pt x="385190" y="133921"/>
                  </a:lnTo>
                  <a:lnTo>
                    <a:pt x="375729" y="133731"/>
                  </a:lnTo>
                  <a:lnTo>
                    <a:pt x="371805" y="136829"/>
                  </a:lnTo>
                  <a:lnTo>
                    <a:pt x="311581" y="384187"/>
                  </a:lnTo>
                  <a:lnTo>
                    <a:pt x="0" y="384187"/>
                  </a:lnTo>
                  <a:lnTo>
                    <a:pt x="0" y="438594"/>
                  </a:lnTo>
                  <a:lnTo>
                    <a:pt x="339064" y="438683"/>
                  </a:lnTo>
                  <a:lnTo>
                    <a:pt x="342976" y="435597"/>
                  </a:lnTo>
                  <a:lnTo>
                    <a:pt x="351434" y="401472"/>
                  </a:lnTo>
                  <a:lnTo>
                    <a:pt x="376085" y="299402"/>
                  </a:lnTo>
                  <a:lnTo>
                    <a:pt x="467880" y="799312"/>
                  </a:lnTo>
                  <a:lnTo>
                    <a:pt x="471982" y="802678"/>
                  </a:lnTo>
                  <a:lnTo>
                    <a:pt x="481799" y="802500"/>
                  </a:lnTo>
                  <a:lnTo>
                    <a:pt x="485800" y="798944"/>
                  </a:lnTo>
                  <a:lnTo>
                    <a:pt x="564413" y="224256"/>
                  </a:lnTo>
                  <a:lnTo>
                    <a:pt x="625817" y="592975"/>
                  </a:lnTo>
                  <a:lnTo>
                    <a:pt x="629729" y="596430"/>
                  </a:lnTo>
                  <a:lnTo>
                    <a:pt x="639279" y="596531"/>
                  </a:lnTo>
                  <a:lnTo>
                    <a:pt x="643280" y="593344"/>
                  </a:lnTo>
                  <a:lnTo>
                    <a:pt x="704418" y="322237"/>
                  </a:lnTo>
                  <a:lnTo>
                    <a:pt x="731888" y="434314"/>
                  </a:lnTo>
                  <a:lnTo>
                    <a:pt x="735812" y="437413"/>
                  </a:lnTo>
                  <a:lnTo>
                    <a:pt x="770201" y="436775"/>
                  </a:lnTo>
                  <a:lnTo>
                    <a:pt x="879728" y="435229"/>
                  </a:lnTo>
                  <a:lnTo>
                    <a:pt x="879728" y="378548"/>
                  </a:lnTo>
                  <a:lnTo>
                    <a:pt x="764920" y="381647"/>
                  </a:lnTo>
                  <a:lnTo>
                    <a:pt x="710603" y="177673"/>
                  </a:lnTo>
                  <a:lnTo>
                    <a:pt x="706691" y="174675"/>
                  </a:lnTo>
                  <a:lnTo>
                    <a:pt x="697509" y="174764"/>
                  </a:lnTo>
                  <a:lnTo>
                    <a:pt x="693686" y="177952"/>
                  </a:lnTo>
                  <a:lnTo>
                    <a:pt x="639368" y="418579"/>
                  </a:lnTo>
                  <a:lnTo>
                    <a:pt x="570229" y="3454"/>
                  </a:lnTo>
                  <a:lnTo>
                    <a:pt x="566140" y="0"/>
                  </a:lnTo>
                  <a:close/>
                </a:path>
              </a:pathLst>
            </a:custGeom>
            <a:solidFill>
              <a:srgbClr val="EFB4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546462" y="8400103"/>
              <a:ext cx="11602085" cy="0"/>
            </a:xfrm>
            <a:custGeom>
              <a:avLst/>
              <a:gdLst/>
              <a:ahLst/>
              <a:cxnLst/>
              <a:rect l="l" t="t" r="r" b="b"/>
              <a:pathLst>
                <a:path w="11602085">
                  <a:moveTo>
                    <a:pt x="0" y="0"/>
                  </a:moveTo>
                  <a:lnTo>
                    <a:pt x="11601602" y="0"/>
                  </a:lnTo>
                </a:path>
              </a:pathLst>
            </a:custGeom>
            <a:ln w="38100">
              <a:solidFill>
                <a:srgbClr val="EFB4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68776" y="1169813"/>
            <a:ext cx="14581505" cy="0"/>
          </a:xfrm>
          <a:custGeom>
            <a:avLst/>
            <a:gdLst/>
            <a:ahLst/>
            <a:cxnLst/>
            <a:rect l="l" t="t" r="r" b="b"/>
            <a:pathLst>
              <a:path w="14581505">
                <a:moveTo>
                  <a:pt x="0" y="0"/>
                </a:moveTo>
                <a:lnTo>
                  <a:pt x="14581035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9"/>
          <p:cNvSpPr txBox="1"/>
          <p:nvPr/>
        </p:nvSpPr>
        <p:spPr>
          <a:xfrm>
            <a:off x="0" y="1"/>
            <a:ext cx="5333333" cy="6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l" rtl="0"/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C649101-AF09-F2C0-B8E4-11AE376FCB69}"/>
              </a:ext>
            </a:extLst>
          </p:cNvPr>
          <p:cNvSpPr/>
          <p:nvPr/>
        </p:nvSpPr>
        <p:spPr>
          <a:xfrm>
            <a:off x="5004092" y="8469547"/>
            <a:ext cx="8378825" cy="0"/>
          </a:xfrm>
          <a:custGeom>
            <a:avLst/>
            <a:gdLst/>
            <a:ahLst/>
            <a:cxnLst/>
            <a:rect l="l" t="t" r="r" b="b"/>
            <a:pathLst>
              <a:path w="8378825">
                <a:moveTo>
                  <a:pt x="0" y="0"/>
                </a:moveTo>
                <a:lnTo>
                  <a:pt x="8378736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7FC03BD-FECF-FC83-CDFA-AD115E8101AE}"/>
              </a:ext>
            </a:extLst>
          </p:cNvPr>
          <p:cNvSpPr/>
          <p:nvPr/>
        </p:nvSpPr>
        <p:spPr>
          <a:xfrm>
            <a:off x="14681200" y="8446087"/>
            <a:ext cx="1315085" cy="520700"/>
          </a:xfrm>
          <a:custGeom>
            <a:avLst/>
            <a:gdLst/>
            <a:ahLst/>
            <a:cxnLst/>
            <a:rect l="l" t="t" r="r" b="b"/>
            <a:pathLst>
              <a:path w="1315085" h="520700">
                <a:moveTo>
                  <a:pt x="836498" y="139827"/>
                </a:moveTo>
                <a:lnTo>
                  <a:pt x="829856" y="97764"/>
                </a:lnTo>
                <a:lnTo>
                  <a:pt x="811034" y="64439"/>
                </a:lnTo>
                <a:lnTo>
                  <a:pt x="781710" y="39039"/>
                </a:lnTo>
                <a:lnTo>
                  <a:pt x="743546" y="20713"/>
                </a:lnTo>
                <a:lnTo>
                  <a:pt x="743026" y="20586"/>
                </a:lnTo>
                <a:lnTo>
                  <a:pt x="743026" y="139827"/>
                </a:lnTo>
                <a:lnTo>
                  <a:pt x="737006" y="190220"/>
                </a:lnTo>
                <a:lnTo>
                  <a:pt x="718273" y="228904"/>
                </a:lnTo>
                <a:lnTo>
                  <a:pt x="685850" y="256057"/>
                </a:lnTo>
                <a:lnTo>
                  <a:pt x="638771" y="271881"/>
                </a:lnTo>
                <a:lnTo>
                  <a:pt x="612203" y="274066"/>
                </a:lnTo>
                <a:lnTo>
                  <a:pt x="603783" y="242417"/>
                </a:lnTo>
                <a:lnTo>
                  <a:pt x="596684" y="215785"/>
                </a:lnTo>
                <a:lnTo>
                  <a:pt x="578624" y="295897"/>
                </a:lnTo>
                <a:lnTo>
                  <a:pt x="564070" y="208559"/>
                </a:lnTo>
                <a:lnTo>
                  <a:pt x="557098" y="166712"/>
                </a:lnTo>
                <a:lnTo>
                  <a:pt x="532447" y="346951"/>
                </a:lnTo>
                <a:lnTo>
                  <a:pt x="511848" y="234784"/>
                </a:lnTo>
                <a:lnTo>
                  <a:pt x="506247" y="204292"/>
                </a:lnTo>
                <a:lnTo>
                  <a:pt x="489102" y="274637"/>
                </a:lnTo>
                <a:lnTo>
                  <a:pt x="473722" y="274637"/>
                </a:lnTo>
                <a:lnTo>
                  <a:pt x="473722" y="73837"/>
                </a:lnTo>
                <a:lnTo>
                  <a:pt x="478942" y="48031"/>
                </a:lnTo>
                <a:lnTo>
                  <a:pt x="493153" y="26949"/>
                </a:lnTo>
                <a:lnTo>
                  <a:pt x="514235" y="12738"/>
                </a:lnTo>
                <a:lnTo>
                  <a:pt x="540042" y="7518"/>
                </a:lnTo>
                <a:lnTo>
                  <a:pt x="581964" y="7518"/>
                </a:lnTo>
                <a:lnTo>
                  <a:pt x="643102" y="12471"/>
                </a:lnTo>
                <a:lnTo>
                  <a:pt x="688594" y="27673"/>
                </a:lnTo>
                <a:lnTo>
                  <a:pt x="719620" y="53632"/>
                </a:lnTo>
                <a:lnTo>
                  <a:pt x="737374" y="90855"/>
                </a:lnTo>
                <a:lnTo>
                  <a:pt x="743026" y="139827"/>
                </a:lnTo>
                <a:lnTo>
                  <a:pt x="743026" y="20586"/>
                </a:lnTo>
                <a:lnTo>
                  <a:pt x="698220" y="8661"/>
                </a:lnTo>
                <a:lnTo>
                  <a:pt x="689508" y="7518"/>
                </a:lnTo>
                <a:lnTo>
                  <a:pt x="647382" y="2032"/>
                </a:lnTo>
                <a:lnTo>
                  <a:pt x="592709" y="0"/>
                </a:lnTo>
                <a:lnTo>
                  <a:pt x="539648" y="0"/>
                </a:lnTo>
                <a:lnTo>
                  <a:pt x="428332" y="1498"/>
                </a:lnTo>
                <a:lnTo>
                  <a:pt x="427977" y="1498"/>
                </a:lnTo>
                <a:lnTo>
                  <a:pt x="388251" y="27673"/>
                </a:lnTo>
                <a:lnTo>
                  <a:pt x="384898" y="274574"/>
                </a:lnTo>
                <a:lnTo>
                  <a:pt x="153479" y="274574"/>
                </a:lnTo>
                <a:lnTo>
                  <a:pt x="153479" y="43726"/>
                </a:lnTo>
                <a:lnTo>
                  <a:pt x="150152" y="27139"/>
                </a:lnTo>
                <a:lnTo>
                  <a:pt x="141058" y="13563"/>
                </a:lnTo>
                <a:lnTo>
                  <a:pt x="127558" y="4368"/>
                </a:lnTo>
                <a:lnTo>
                  <a:pt x="110998" y="901"/>
                </a:lnTo>
                <a:lnTo>
                  <a:pt x="0" y="0"/>
                </a:lnTo>
                <a:lnTo>
                  <a:pt x="0" y="7518"/>
                </a:lnTo>
                <a:lnTo>
                  <a:pt x="635" y="7518"/>
                </a:lnTo>
                <a:lnTo>
                  <a:pt x="26454" y="12738"/>
                </a:lnTo>
                <a:lnTo>
                  <a:pt x="47523" y="26949"/>
                </a:lnTo>
                <a:lnTo>
                  <a:pt x="61734" y="48031"/>
                </a:lnTo>
                <a:lnTo>
                  <a:pt x="66941" y="73837"/>
                </a:lnTo>
                <a:lnTo>
                  <a:pt x="66941" y="446341"/>
                </a:lnTo>
                <a:lnTo>
                  <a:pt x="61734" y="472160"/>
                </a:lnTo>
                <a:lnTo>
                  <a:pt x="47523" y="493242"/>
                </a:lnTo>
                <a:lnTo>
                  <a:pt x="26454" y="507453"/>
                </a:lnTo>
                <a:lnTo>
                  <a:pt x="635" y="512660"/>
                </a:lnTo>
                <a:lnTo>
                  <a:pt x="0" y="512660"/>
                </a:lnTo>
                <a:lnTo>
                  <a:pt x="0" y="520179"/>
                </a:lnTo>
                <a:lnTo>
                  <a:pt x="108635" y="518680"/>
                </a:lnTo>
                <a:lnTo>
                  <a:pt x="111023" y="518680"/>
                </a:lnTo>
                <a:lnTo>
                  <a:pt x="127558" y="515327"/>
                </a:lnTo>
                <a:lnTo>
                  <a:pt x="141058" y="506209"/>
                </a:lnTo>
                <a:lnTo>
                  <a:pt x="150164" y="492709"/>
                </a:lnTo>
                <a:lnTo>
                  <a:pt x="153479" y="476224"/>
                </a:lnTo>
                <a:lnTo>
                  <a:pt x="153479" y="284416"/>
                </a:lnTo>
                <a:lnTo>
                  <a:pt x="384898" y="284416"/>
                </a:lnTo>
                <a:lnTo>
                  <a:pt x="384987" y="476224"/>
                </a:lnTo>
                <a:lnTo>
                  <a:pt x="411073" y="515416"/>
                </a:lnTo>
                <a:lnTo>
                  <a:pt x="427659" y="518693"/>
                </a:lnTo>
                <a:lnTo>
                  <a:pt x="428015" y="518680"/>
                </a:lnTo>
                <a:lnTo>
                  <a:pt x="478663" y="519379"/>
                </a:lnTo>
                <a:lnTo>
                  <a:pt x="540042" y="520179"/>
                </a:lnTo>
                <a:lnTo>
                  <a:pt x="540042" y="519290"/>
                </a:lnTo>
                <a:lnTo>
                  <a:pt x="540042" y="518680"/>
                </a:lnTo>
                <a:lnTo>
                  <a:pt x="540042" y="512660"/>
                </a:lnTo>
                <a:lnTo>
                  <a:pt x="514235" y="507453"/>
                </a:lnTo>
                <a:lnTo>
                  <a:pt x="493153" y="493242"/>
                </a:lnTo>
                <a:lnTo>
                  <a:pt x="478942" y="472160"/>
                </a:lnTo>
                <a:lnTo>
                  <a:pt x="473722" y="446341"/>
                </a:lnTo>
                <a:lnTo>
                  <a:pt x="473722" y="284416"/>
                </a:lnTo>
                <a:lnTo>
                  <a:pt x="493395" y="284441"/>
                </a:lnTo>
                <a:lnTo>
                  <a:pt x="495795" y="274637"/>
                </a:lnTo>
                <a:lnTo>
                  <a:pt x="505434" y="234784"/>
                </a:lnTo>
                <a:lnTo>
                  <a:pt x="533323" y="386676"/>
                </a:lnTo>
                <a:lnTo>
                  <a:pt x="538759" y="346951"/>
                </a:lnTo>
                <a:lnTo>
                  <a:pt x="557695" y="208559"/>
                </a:lnTo>
                <a:lnTo>
                  <a:pt x="577723" y="328777"/>
                </a:lnTo>
                <a:lnTo>
                  <a:pt x="585139" y="295897"/>
                </a:lnTo>
                <a:lnTo>
                  <a:pt x="597192" y="242417"/>
                </a:lnTo>
                <a:lnTo>
                  <a:pt x="607390" y="284073"/>
                </a:lnTo>
                <a:lnTo>
                  <a:pt x="630605" y="283400"/>
                </a:lnTo>
                <a:lnTo>
                  <a:pt x="631063" y="283400"/>
                </a:lnTo>
                <a:lnTo>
                  <a:pt x="685419" y="278904"/>
                </a:lnTo>
                <a:lnTo>
                  <a:pt x="708825" y="274066"/>
                </a:lnTo>
                <a:lnTo>
                  <a:pt x="734631" y="268744"/>
                </a:lnTo>
                <a:lnTo>
                  <a:pt x="776287" y="251371"/>
                </a:lnTo>
                <a:lnTo>
                  <a:pt x="808443" y="225158"/>
                </a:lnTo>
                <a:lnTo>
                  <a:pt x="829157" y="188518"/>
                </a:lnTo>
                <a:lnTo>
                  <a:pt x="836498" y="139827"/>
                </a:lnTo>
                <a:close/>
              </a:path>
              <a:path w="1315085" h="520700">
                <a:moveTo>
                  <a:pt x="1315072" y="444106"/>
                </a:moveTo>
                <a:lnTo>
                  <a:pt x="1311998" y="440448"/>
                </a:lnTo>
                <a:lnTo>
                  <a:pt x="1272082" y="470166"/>
                </a:lnTo>
                <a:lnTo>
                  <a:pt x="1227328" y="492747"/>
                </a:lnTo>
                <a:lnTo>
                  <a:pt x="1179563" y="507111"/>
                </a:lnTo>
                <a:lnTo>
                  <a:pt x="1130655" y="512140"/>
                </a:lnTo>
                <a:lnTo>
                  <a:pt x="1090650" y="508038"/>
                </a:lnTo>
                <a:lnTo>
                  <a:pt x="1053274" y="495846"/>
                </a:lnTo>
                <a:lnTo>
                  <a:pt x="1019352" y="475678"/>
                </a:lnTo>
                <a:lnTo>
                  <a:pt x="989736" y="447662"/>
                </a:lnTo>
                <a:lnTo>
                  <a:pt x="965238" y="411937"/>
                </a:lnTo>
                <a:lnTo>
                  <a:pt x="946696" y="368617"/>
                </a:lnTo>
                <a:lnTo>
                  <a:pt x="934974" y="317842"/>
                </a:lnTo>
                <a:lnTo>
                  <a:pt x="930871" y="259740"/>
                </a:lnTo>
                <a:lnTo>
                  <a:pt x="933881" y="208114"/>
                </a:lnTo>
                <a:lnTo>
                  <a:pt x="942911" y="160299"/>
                </a:lnTo>
                <a:lnTo>
                  <a:pt x="958011" y="117271"/>
                </a:lnTo>
                <a:lnTo>
                  <a:pt x="979208" y="79946"/>
                </a:lnTo>
                <a:lnTo>
                  <a:pt x="1006538" y="49276"/>
                </a:lnTo>
                <a:lnTo>
                  <a:pt x="1040053" y="26187"/>
                </a:lnTo>
                <a:lnTo>
                  <a:pt x="1079779" y="11658"/>
                </a:lnTo>
                <a:lnTo>
                  <a:pt x="1125740" y="6604"/>
                </a:lnTo>
                <a:lnTo>
                  <a:pt x="1160907" y="10147"/>
                </a:lnTo>
                <a:lnTo>
                  <a:pt x="1198194" y="20129"/>
                </a:lnTo>
                <a:lnTo>
                  <a:pt x="1233538" y="35610"/>
                </a:lnTo>
                <a:lnTo>
                  <a:pt x="1269352" y="60947"/>
                </a:lnTo>
                <a:lnTo>
                  <a:pt x="1278636" y="71678"/>
                </a:lnTo>
                <a:lnTo>
                  <a:pt x="1284808" y="68287"/>
                </a:lnTo>
                <a:lnTo>
                  <a:pt x="1250632" y="37363"/>
                </a:lnTo>
                <a:lnTo>
                  <a:pt x="1208405" y="16141"/>
                </a:lnTo>
                <a:lnTo>
                  <a:pt x="1164602" y="3924"/>
                </a:lnTo>
                <a:lnTo>
                  <a:pt x="1125740" y="12"/>
                </a:lnTo>
                <a:lnTo>
                  <a:pt x="1080439" y="2654"/>
                </a:lnTo>
                <a:lnTo>
                  <a:pt x="1036853" y="10591"/>
                </a:lnTo>
                <a:lnTo>
                  <a:pt x="995692" y="23749"/>
                </a:lnTo>
                <a:lnTo>
                  <a:pt x="957694" y="42125"/>
                </a:lnTo>
                <a:lnTo>
                  <a:pt x="923569" y="65671"/>
                </a:lnTo>
                <a:lnTo>
                  <a:pt x="894041" y="94361"/>
                </a:lnTo>
                <a:lnTo>
                  <a:pt x="869810" y="128143"/>
                </a:lnTo>
                <a:lnTo>
                  <a:pt x="851623" y="166979"/>
                </a:lnTo>
                <a:lnTo>
                  <a:pt x="840181" y="210858"/>
                </a:lnTo>
                <a:lnTo>
                  <a:pt x="836206" y="259740"/>
                </a:lnTo>
                <a:lnTo>
                  <a:pt x="840562" y="309689"/>
                </a:lnTo>
                <a:lnTo>
                  <a:pt x="852995" y="354241"/>
                </a:lnTo>
                <a:lnTo>
                  <a:pt x="872528" y="393420"/>
                </a:lnTo>
                <a:lnTo>
                  <a:pt x="898194" y="427266"/>
                </a:lnTo>
                <a:lnTo>
                  <a:pt x="929030" y="455803"/>
                </a:lnTo>
                <a:lnTo>
                  <a:pt x="964069" y="479069"/>
                </a:lnTo>
                <a:lnTo>
                  <a:pt x="1002360" y="497116"/>
                </a:lnTo>
                <a:lnTo>
                  <a:pt x="1042911" y="509955"/>
                </a:lnTo>
                <a:lnTo>
                  <a:pt x="1084770" y="517639"/>
                </a:lnTo>
                <a:lnTo>
                  <a:pt x="1126959" y="520192"/>
                </a:lnTo>
                <a:lnTo>
                  <a:pt x="1175639" y="514883"/>
                </a:lnTo>
                <a:lnTo>
                  <a:pt x="1225397" y="499694"/>
                </a:lnTo>
                <a:lnTo>
                  <a:pt x="1272971" y="475742"/>
                </a:lnTo>
                <a:lnTo>
                  <a:pt x="1315072" y="444106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387BD53-C237-68F0-3085-E4605F1E6F87}"/>
              </a:ext>
            </a:extLst>
          </p:cNvPr>
          <p:cNvSpPr txBox="1"/>
          <p:nvPr/>
        </p:nvSpPr>
        <p:spPr>
          <a:xfrm>
            <a:off x="507726" y="2495124"/>
            <a:ext cx="5753374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We are committed to improving the health and wellness of our community with </a:t>
            </a: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PRIDE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. </a:t>
            </a:r>
            <a:endParaRPr lang="en-US" dirty="0">
              <a:solidFill>
                <a:srgbClr val="263879"/>
              </a:solidFill>
            </a:endParaRPr>
          </a:p>
          <a:p>
            <a:br>
              <a:rPr lang="en-US" dirty="0">
                <a:solidFill>
                  <a:srgbClr val="263879"/>
                </a:solidFill>
              </a:rPr>
            </a:br>
            <a:endParaRPr lang="en-US" dirty="0">
              <a:solidFill>
                <a:srgbClr val="26387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roviding &amp; promoting early health intervention</a:t>
            </a:r>
            <a:endParaRPr lang="en-US" dirty="0">
              <a:solidFill>
                <a:srgbClr val="26387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educing health disparities</a:t>
            </a:r>
            <a:endParaRPr lang="en-US" dirty="0">
              <a:solidFill>
                <a:srgbClr val="26387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ncreasing access to quality health-related services</a:t>
            </a:r>
            <a:endParaRPr lang="en-US" dirty="0">
              <a:solidFill>
                <a:srgbClr val="26387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etecting &amp; eliminating gaps in related services</a:t>
            </a:r>
            <a:endParaRPr lang="en-US" dirty="0">
              <a:solidFill>
                <a:srgbClr val="26387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ducating</a:t>
            </a:r>
            <a:r>
              <a:rPr lang="en-US" dirty="0">
                <a:solidFill>
                  <a:srgbClr val="263879"/>
                </a:solidFill>
              </a:rPr>
              <a:t> 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&amp; collaborating</a:t>
            </a:r>
            <a:endParaRPr lang="en-US" dirty="0">
              <a:solidFill>
                <a:srgbClr val="263879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516AB0C7-A3CF-25F2-FA52-750774A116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037" y="577474"/>
            <a:ext cx="15147925" cy="852156"/>
          </a:xfrm>
          <a:prstGeom prst="rect">
            <a:avLst/>
          </a:prstGeom>
        </p:spPr>
        <p:txBody>
          <a:bodyPr spcFirstLastPara="1" vert="horz" wrap="square" lIns="0" tIns="15875" rIns="0" bIns="0" rtlCol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2400"/>
              <a:buNone/>
              <a:defRPr sz="4267" b="0" i="0">
                <a:solidFill>
                  <a:srgbClr val="1231B3"/>
                </a:solidFill>
                <a:latin typeface="Soleil Lt"/>
                <a:ea typeface="+mj-ea"/>
                <a:cs typeface="Soleil 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31B3"/>
              </a:buClr>
              <a:buSzPts val="4800"/>
              <a:buNone/>
              <a:defRPr sz="8533">
                <a:solidFill>
                  <a:srgbClr val="1231B3"/>
                </a:solidFill>
              </a:defRPr>
            </a:lvl9pPr>
          </a:lstStyle>
          <a:p>
            <a:pPr marL="12700">
              <a:spcBef>
                <a:spcPts val="125"/>
              </a:spcBef>
            </a:pPr>
            <a:r>
              <a:rPr lang="en-US" sz="5350" dirty="0">
                <a:solidFill>
                  <a:srgbClr val="263879"/>
                </a:solidFill>
                <a:latin typeface="Soleil Bk"/>
                <a:cs typeface="Soleil Bk"/>
              </a:rPr>
              <a:t>Who is the Health Planning Council of SWFL?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F22BF9F-C327-CAF2-95D8-893D5DA06B18}"/>
              </a:ext>
            </a:extLst>
          </p:cNvPr>
          <p:cNvSpPr txBox="1"/>
          <p:nvPr/>
        </p:nvSpPr>
        <p:spPr>
          <a:xfrm>
            <a:off x="1772680" y="1758617"/>
            <a:ext cx="2532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HPC’s Mission</a:t>
            </a:r>
            <a:endParaRPr lang="en-US" sz="2400" b="1" dirty="0">
              <a:solidFill>
                <a:srgbClr val="263879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70BA33-E2F5-877E-7FED-A215856A13DD}"/>
              </a:ext>
            </a:extLst>
          </p:cNvPr>
          <p:cNvSpPr txBox="1"/>
          <p:nvPr/>
        </p:nvSpPr>
        <p:spPr>
          <a:xfrm>
            <a:off x="10767569" y="1763558"/>
            <a:ext cx="2532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HPC’s Programs</a:t>
            </a:r>
            <a:endParaRPr lang="en-US" sz="2400" b="1" dirty="0">
              <a:solidFill>
                <a:srgbClr val="263879"/>
              </a:solidFill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AC7BD67-8264-01C5-EB33-A22FC0E21BA3}"/>
              </a:ext>
            </a:extLst>
          </p:cNvPr>
          <p:cNvSpPr txBox="1"/>
          <p:nvPr/>
        </p:nvSpPr>
        <p:spPr>
          <a:xfrm>
            <a:off x="10089300" y="2665634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Early Intervention</a:t>
            </a:r>
            <a:endParaRPr lang="en-US" sz="2000" dirty="0">
              <a:solidFill>
                <a:srgbClr val="263879"/>
              </a:solidFill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A3A103B-5D91-7178-F5FD-CB71A922FBD2}"/>
              </a:ext>
            </a:extLst>
          </p:cNvPr>
          <p:cNvSpPr txBox="1"/>
          <p:nvPr/>
        </p:nvSpPr>
        <p:spPr>
          <a:xfrm>
            <a:off x="10051327" y="3499343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Infant Mental Health</a:t>
            </a:r>
            <a:endParaRPr lang="en-US" sz="2000" dirty="0">
              <a:solidFill>
                <a:srgbClr val="263879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B66C1AC-E261-11B6-FAA3-1A53BC86646A}"/>
              </a:ext>
            </a:extLst>
          </p:cNvPr>
          <p:cNvSpPr txBox="1"/>
          <p:nvPr/>
        </p:nvSpPr>
        <p:spPr>
          <a:xfrm>
            <a:off x="10070828" y="4440290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Health Planning</a:t>
            </a:r>
            <a:endParaRPr lang="en-US" sz="2000" dirty="0">
              <a:solidFill>
                <a:srgbClr val="263879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C6340A7-8003-83F7-7FFC-39EB73D85CB4}"/>
              </a:ext>
            </a:extLst>
          </p:cNvPr>
          <p:cNvSpPr txBox="1"/>
          <p:nvPr/>
        </p:nvSpPr>
        <p:spPr>
          <a:xfrm>
            <a:off x="10089300" y="5258770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Healthcare Coalition</a:t>
            </a:r>
            <a:endParaRPr lang="en-US" sz="2000" dirty="0">
              <a:solidFill>
                <a:srgbClr val="263879"/>
              </a:solidFill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F186711-7684-141F-98B6-2223A682AF48}"/>
              </a:ext>
            </a:extLst>
          </p:cNvPr>
          <p:cNvSpPr txBox="1"/>
          <p:nvPr/>
        </p:nvSpPr>
        <p:spPr>
          <a:xfrm>
            <a:off x="10089300" y="6077250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ACA Navigator</a:t>
            </a:r>
            <a:endParaRPr lang="en-US" sz="2000" dirty="0">
              <a:solidFill>
                <a:srgbClr val="263879"/>
              </a:solidFill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57D84BC-E237-7D9A-DB55-8C20B9260E7A}"/>
              </a:ext>
            </a:extLst>
          </p:cNvPr>
          <p:cNvSpPr txBox="1"/>
          <p:nvPr/>
        </p:nvSpPr>
        <p:spPr>
          <a:xfrm>
            <a:off x="10089300" y="7027799"/>
            <a:ext cx="3124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HOPWA</a:t>
            </a:r>
            <a:endParaRPr lang="en-US" sz="2000" dirty="0">
              <a:solidFill>
                <a:srgbClr val="26387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41984D-0052-C218-30AD-FE4D6A6B3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8169" y="2308768"/>
            <a:ext cx="943165" cy="943165"/>
          </a:xfrm>
          <a:prstGeom prst="rect">
            <a:avLst/>
          </a:prstGeom>
        </p:spPr>
      </p:pic>
      <p:pic>
        <p:nvPicPr>
          <p:cNvPr id="20" name="Picture 19" descr="A green baby with a heart on it&#10;&#10;Description automatically generated">
            <a:extLst>
              <a:ext uri="{FF2B5EF4-FFF2-40B4-BE49-F238E27FC236}">
                <a16:creationId xmlns:a16="http://schemas.microsoft.com/office/drawing/2014/main" id="{5937514C-DB5E-3E72-0679-F8F1B868B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23" y="3328577"/>
            <a:ext cx="638455" cy="625004"/>
          </a:xfrm>
          <a:prstGeom prst="rect">
            <a:avLst/>
          </a:prstGeom>
        </p:spPr>
      </p:pic>
      <p:pic>
        <p:nvPicPr>
          <p:cNvPr id="22" name="Picture 21" descr="A group of hands with a plus sign&#10;&#10;Description automatically generated">
            <a:extLst>
              <a:ext uri="{FF2B5EF4-FFF2-40B4-BE49-F238E27FC236}">
                <a16:creationId xmlns:a16="http://schemas.microsoft.com/office/drawing/2014/main" id="{09962B17-8A3A-754A-E115-F82C6F70C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37" y="4200991"/>
            <a:ext cx="765663" cy="765297"/>
          </a:xfrm>
          <a:prstGeom prst="rect">
            <a:avLst/>
          </a:prstGeom>
        </p:spPr>
      </p:pic>
      <p:pic>
        <p:nvPicPr>
          <p:cNvPr id="24" name="Picture 23" descr="A yellow line with a circle and a line of heartbeat&#10;&#10;Description automatically generated with medium confidence">
            <a:extLst>
              <a:ext uri="{FF2B5EF4-FFF2-40B4-BE49-F238E27FC236}">
                <a16:creationId xmlns:a16="http://schemas.microsoft.com/office/drawing/2014/main" id="{2E0E9D44-237E-A438-E7C9-459041BD13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675" y="5142317"/>
            <a:ext cx="765192" cy="739721"/>
          </a:xfrm>
          <a:prstGeom prst="rect">
            <a:avLst/>
          </a:prstGeom>
        </p:spPr>
      </p:pic>
      <p:pic>
        <p:nvPicPr>
          <p:cNvPr id="26" name="Picture 25" descr="A logo of a location&#10;&#10;Description automatically generated">
            <a:extLst>
              <a:ext uri="{FF2B5EF4-FFF2-40B4-BE49-F238E27FC236}">
                <a16:creationId xmlns:a16="http://schemas.microsoft.com/office/drawing/2014/main" id="{6DED4784-6638-7466-DF99-F40D180D76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415" y="5903170"/>
            <a:ext cx="528825" cy="746136"/>
          </a:xfrm>
          <a:prstGeom prst="rect">
            <a:avLst/>
          </a:prstGeom>
        </p:spPr>
      </p:pic>
      <p:pic>
        <p:nvPicPr>
          <p:cNvPr id="28" name="Picture 27" descr="A blue circle with a yellow house in it&#10;&#10;Description automatically generated">
            <a:extLst>
              <a:ext uri="{FF2B5EF4-FFF2-40B4-BE49-F238E27FC236}">
                <a16:creationId xmlns:a16="http://schemas.microsoft.com/office/drawing/2014/main" id="{F3B94912-A73B-ED24-114D-5C0E9AC9A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14" b="94311" l="3069" r="94237">
                        <a14:foregroundMark x1="14222" y1="51123" x2="45659" y2="22680"/>
                        <a14:foregroundMark x1="45659" y1="22680" x2="65644" y2="33683"/>
                        <a14:foregroundMark x1="65644" y1="33683" x2="82560" y2="50674"/>
                        <a14:foregroundMark x1="33159" y1="20584" x2="38473" y2="16243"/>
                        <a14:foregroundMark x1="41841" y1="11377" x2="26123" y2="26722"/>
                        <a14:foregroundMark x1="26123" y1="26722" x2="40344" y2="13398"/>
                        <a14:foregroundMark x1="40344" y1="13398" x2="29266" y2="12350"/>
                        <a14:foregroundMark x1="43338" y1="10404" x2="64296" y2="21557"/>
                        <a14:foregroundMark x1="64296" y1="21557" x2="69461" y2="22530"/>
                        <a14:foregroundMark x1="60254" y1="18638" x2="80614" y2="34431"/>
                        <a14:foregroundMark x1="80614" y1="34431" x2="80614" y2="34656"/>
                        <a14:foregroundMark x1="63698" y1="26946" x2="85479" y2="38548"/>
                        <a14:foregroundMark x1="85479" y1="38548" x2="85479" y2="38548"/>
                        <a14:foregroundMark x1="80165" y1="26422" x2="83533" y2="26946"/>
                        <a14:foregroundMark x1="83533" y1="29790" x2="83084" y2="40943"/>
                        <a14:foregroundMark x1="77769" y1="31737" x2="87949" y2="49626"/>
                        <a14:foregroundMark x1="87949" y1="49626" x2="82111" y2="41467"/>
                        <a14:foregroundMark x1="75823" y1="37575" x2="91542" y2="48129"/>
                        <a14:foregroundMark x1="91542" y1="48129" x2="93713" y2="40494"/>
                        <a14:foregroundMark x1="89895" y1="41916" x2="83084" y2="23054"/>
                        <a14:foregroundMark x1="83084" y1="23054" x2="83084" y2="23054"/>
                        <a14:foregroundMark x1="86976" y1="31287" x2="89895" y2="32710"/>
                        <a14:foregroundMark x1="78219" y1="17216" x2="87949" y2="23054"/>
                        <a14:foregroundMark x1="75823" y1="23503" x2="62201" y2="14296"/>
                        <a14:foregroundMark x1="64147" y1="15269" x2="75299" y2="18638"/>
                        <a14:foregroundMark x1="65644" y1="7036" x2="66617" y2="9431"/>
                        <a14:foregroundMark x1="57859" y1="5614" x2="57859" y2="10928"/>
                        <a14:foregroundMark x1="64147" y1="9431" x2="63174" y2="8982"/>
                        <a14:foregroundMark x1="57410" y1="8982" x2="38473" y2="9431"/>
                        <a14:foregroundMark x1="54940" y1="6063" x2="32260" y2="6213"/>
                        <a14:foregroundMark x1="32260" y1="6213" x2="31662" y2="7485"/>
                        <a14:foregroundMark x1="31213" y1="12874" x2="13772" y2="39072"/>
                        <a14:foregroundMark x1="25823" y1="14296" x2="18114" y2="29790"/>
                        <a14:foregroundMark x1="18114" y1="29790" x2="18114" y2="29790"/>
                        <a14:foregroundMark x1="23428" y1="13847" x2="9880" y2="31737"/>
                        <a14:foregroundMark x1="7934" y1="31737" x2="3892" y2="54566"/>
                        <a14:foregroundMark x1="3892" y1="54566" x2="3069" y2="53593"/>
                        <a14:foregroundMark x1="38922" y1="23503" x2="23653" y2="36602"/>
                        <a14:foregroundMark x1="23653" y1="36602" x2="23428" y2="37126"/>
                        <a14:foregroundMark x1="36976" y1="23054" x2="18563" y2="51647"/>
                        <a14:foregroundMark x1="16617" y1="37575" x2="14671" y2="65719"/>
                        <a14:foregroundMark x1="14671" y1="65719" x2="14671" y2="65719"/>
                        <a14:foregroundMark x1="4042" y1="56512" x2="19536" y2="87051"/>
                        <a14:foregroundMark x1="94237" y1="48728" x2="90719" y2="69461"/>
                        <a14:foregroundMark x1="90719" y1="69461" x2="88922" y2="73428"/>
                        <a14:foregroundMark x1="36078" y1="91916" x2="60254" y2="89446"/>
                        <a14:foregroundMark x1="87949" y1="58458" x2="76796" y2="80763"/>
                        <a14:foregroundMark x1="42365" y1="94311" x2="67066" y2="88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86" y="6797245"/>
            <a:ext cx="793008" cy="793008"/>
          </a:xfrm>
          <a:prstGeom prst="rect">
            <a:avLst/>
          </a:prstGeom>
        </p:spPr>
      </p:pic>
      <p:sp>
        <p:nvSpPr>
          <p:cNvPr id="29" name="object 5">
            <a:extLst>
              <a:ext uri="{FF2B5EF4-FFF2-40B4-BE49-F238E27FC236}">
                <a16:creationId xmlns:a16="http://schemas.microsoft.com/office/drawing/2014/main" id="{1ACAF8DD-BB9B-B9F9-3335-988439F51B02}"/>
              </a:ext>
            </a:extLst>
          </p:cNvPr>
          <p:cNvSpPr txBox="1"/>
          <p:nvPr/>
        </p:nvSpPr>
        <p:spPr>
          <a:xfrm>
            <a:off x="1578382" y="5712092"/>
            <a:ext cx="29174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HPC Areas Served</a:t>
            </a:r>
            <a:endParaRPr lang="en-US" sz="2400" b="1" dirty="0">
              <a:solidFill>
                <a:srgbClr val="263879"/>
              </a:solidFill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CC8FA601-DB11-A249-CAA5-5140784BC542}"/>
              </a:ext>
            </a:extLst>
          </p:cNvPr>
          <p:cNvSpPr txBox="1"/>
          <p:nvPr/>
        </p:nvSpPr>
        <p:spPr>
          <a:xfrm>
            <a:off x="383309" y="6467389"/>
            <a:ext cx="57764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Through its various programs, HPC serves </a:t>
            </a:r>
            <a:r>
              <a:rPr lang="en-US" b="1" dirty="0">
                <a:solidFill>
                  <a:srgbClr val="F0B53D"/>
                </a:solidFill>
                <a:effectLst/>
                <a:latin typeface="Arial" panose="020B0604020202020204" pitchFamily="34" charset="0"/>
              </a:rPr>
              <a:t>11 counties </a:t>
            </a:r>
            <a:r>
              <a:rPr lang="en-US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in southwest Florida including Charlotte, Collier, DeSoto, Glades, Hardee, Hendry, Highlands, Lee, Manatee, Okeechobee, and Sarasota Counties</a:t>
            </a:r>
            <a:endParaRPr lang="en-US" dirty="0">
              <a:solidFill>
                <a:srgbClr val="263879"/>
              </a:solidFill>
            </a:endParaRPr>
          </a:p>
        </p:txBody>
      </p:sp>
      <p:pic>
        <p:nvPicPr>
          <p:cNvPr id="32" name="Picture 31" descr="A map of the state of florida&#10;&#10;Description automatically generated">
            <a:extLst>
              <a:ext uri="{FF2B5EF4-FFF2-40B4-BE49-F238E27FC236}">
                <a16:creationId xmlns:a16="http://schemas.microsoft.com/office/drawing/2014/main" id="{6E2D1579-7813-1F19-258F-DC1222C23E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31" b="97291" l="5607" r="95687">
                        <a14:foregroundMark x1="90151" y1="87810" x2="95974" y2="78029"/>
                        <a14:foregroundMark x1="95974" y1="78029" x2="95974" y2="78029"/>
                        <a14:foregroundMark x1="77570" y1="8728" x2="77283" y2="7524"/>
                        <a14:foregroundMark x1="7836" y1="5041" x2="27750" y2="1731"/>
                        <a14:foregroundMark x1="27750" y1="1731" x2="35873" y2="5041"/>
                        <a14:foregroundMark x1="5823" y1="4138" x2="7549" y2="9029"/>
                        <a14:foregroundMark x1="86628" y1="89992" x2="84903" y2="89315"/>
                        <a14:foregroundMark x1="95111" y1="89691" x2="92739" y2="93002"/>
                        <a14:foregroundMark x1="77570" y1="99097" x2="88282" y2="97291"/>
                        <a14:foregroundMark x1="88282" y1="97291" x2="88426" y2="97291"/>
                        <a14:foregroundMark x1="78505" y1="13318" x2="79655" y2="27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12" y="5254843"/>
            <a:ext cx="3296088" cy="3149174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CA4CBB5-C0C4-56F0-6049-645042C4D149}"/>
              </a:ext>
            </a:extLst>
          </p:cNvPr>
          <p:cNvSpPr txBox="1"/>
          <p:nvPr/>
        </p:nvSpPr>
        <p:spPr>
          <a:xfrm>
            <a:off x="1062564" y="8709356"/>
            <a:ext cx="14130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600" i="1" dirty="0"/>
              <a:t>The Health Planning Council of Southwest Florida is a 501(c)(3) non-profit organization. Most of our services are offered at no cost to the community. </a:t>
            </a:r>
            <a:endParaRPr lang="en-US" sz="1600" i="1" dirty="0">
              <a:solidFill>
                <a:srgbClr val="263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0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16256000" cy="9140190"/>
          </a:xfrm>
          <a:custGeom>
            <a:avLst/>
            <a:gdLst/>
            <a:ahLst/>
            <a:cxnLst/>
            <a:rect l="l" t="t" r="r" b="b"/>
            <a:pathLst>
              <a:path w="16256000" h="9140190">
                <a:moveTo>
                  <a:pt x="16256000" y="0"/>
                </a:moveTo>
                <a:lnTo>
                  <a:pt x="0" y="0"/>
                </a:lnTo>
                <a:lnTo>
                  <a:pt x="0" y="9139694"/>
                </a:lnTo>
                <a:lnTo>
                  <a:pt x="16256000" y="9139694"/>
                </a:lnTo>
                <a:lnTo>
                  <a:pt x="16256000" y="0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3200" y="674452"/>
            <a:ext cx="975360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400" b="1" dirty="0">
                <a:latin typeface="Soleil"/>
                <a:cs typeface="Soleil"/>
              </a:rPr>
              <a:t>Health Planning Services</a:t>
            </a:r>
            <a:endParaRPr sz="4400" dirty="0">
              <a:latin typeface="Soleil"/>
              <a:cs typeface="Solei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8283" y="8469547"/>
            <a:ext cx="9099550" cy="0"/>
          </a:xfrm>
          <a:custGeom>
            <a:avLst/>
            <a:gdLst/>
            <a:ahLst/>
            <a:cxnLst/>
            <a:rect l="l" t="t" r="r" b="b"/>
            <a:pathLst>
              <a:path w="9099550">
                <a:moveTo>
                  <a:pt x="0" y="0"/>
                </a:moveTo>
                <a:lnTo>
                  <a:pt x="9098940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257" y="1522906"/>
            <a:ext cx="14799310" cy="0"/>
          </a:xfrm>
          <a:custGeom>
            <a:avLst/>
            <a:gdLst/>
            <a:ahLst/>
            <a:cxnLst/>
            <a:rect l="l" t="t" r="r" b="b"/>
            <a:pathLst>
              <a:path w="14799310">
                <a:moveTo>
                  <a:pt x="0" y="0"/>
                </a:moveTo>
                <a:lnTo>
                  <a:pt x="14799017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FC7E5CB-1BB6-0EA6-931E-E33317EEB758}"/>
              </a:ext>
            </a:extLst>
          </p:cNvPr>
          <p:cNvSpPr/>
          <p:nvPr/>
        </p:nvSpPr>
        <p:spPr>
          <a:xfrm>
            <a:off x="139194" y="2212631"/>
            <a:ext cx="4011011" cy="5763642"/>
          </a:xfrm>
          <a:custGeom>
            <a:avLst/>
            <a:gdLst/>
            <a:ahLst/>
            <a:cxnLst/>
            <a:rect l="l" t="t" r="r" b="b"/>
            <a:pathLst>
              <a:path w="2788920" h="5522595">
                <a:moveTo>
                  <a:pt x="2788589" y="0"/>
                </a:moveTo>
                <a:lnTo>
                  <a:pt x="0" y="0"/>
                </a:lnTo>
                <a:lnTo>
                  <a:pt x="0" y="5522341"/>
                </a:lnTo>
                <a:lnTo>
                  <a:pt x="2788589" y="5522341"/>
                </a:lnTo>
                <a:lnTo>
                  <a:pt x="2788589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969FD037-B4D7-645F-C3D5-61AC404FDDE1}"/>
              </a:ext>
            </a:extLst>
          </p:cNvPr>
          <p:cNvSpPr/>
          <p:nvPr/>
        </p:nvSpPr>
        <p:spPr>
          <a:xfrm>
            <a:off x="4261723" y="2212631"/>
            <a:ext cx="4023980" cy="5763640"/>
          </a:xfrm>
          <a:custGeom>
            <a:avLst/>
            <a:gdLst/>
            <a:ahLst/>
            <a:cxnLst/>
            <a:rect l="l" t="t" r="r" b="b"/>
            <a:pathLst>
              <a:path w="2788920" h="5522595">
                <a:moveTo>
                  <a:pt x="2788589" y="0"/>
                </a:moveTo>
                <a:lnTo>
                  <a:pt x="0" y="0"/>
                </a:lnTo>
                <a:lnTo>
                  <a:pt x="0" y="5522341"/>
                </a:lnTo>
                <a:lnTo>
                  <a:pt x="2788589" y="5522341"/>
                </a:lnTo>
                <a:lnTo>
                  <a:pt x="2788589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8FAE69EF-F741-EB82-0022-047F7DD6FDC3}"/>
              </a:ext>
            </a:extLst>
          </p:cNvPr>
          <p:cNvSpPr/>
          <p:nvPr/>
        </p:nvSpPr>
        <p:spPr>
          <a:xfrm>
            <a:off x="8415015" y="2223528"/>
            <a:ext cx="3872089" cy="5763981"/>
          </a:xfrm>
          <a:custGeom>
            <a:avLst/>
            <a:gdLst/>
            <a:ahLst/>
            <a:cxnLst/>
            <a:rect l="l" t="t" r="r" b="b"/>
            <a:pathLst>
              <a:path w="2788920" h="5522595">
                <a:moveTo>
                  <a:pt x="2788589" y="0"/>
                </a:moveTo>
                <a:lnTo>
                  <a:pt x="0" y="0"/>
                </a:lnTo>
                <a:lnTo>
                  <a:pt x="0" y="5522341"/>
                </a:lnTo>
                <a:lnTo>
                  <a:pt x="2788589" y="5522341"/>
                </a:lnTo>
                <a:lnTo>
                  <a:pt x="2788589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92A15-A25F-08BF-E3A3-C07FDF19EC42}"/>
              </a:ext>
            </a:extLst>
          </p:cNvPr>
          <p:cNvSpPr txBox="1"/>
          <p:nvPr/>
        </p:nvSpPr>
        <p:spPr>
          <a:xfrm>
            <a:off x="137006" y="3213125"/>
            <a:ext cx="3876194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Elements of an assessment may include: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and secondary data analyses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surveys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leader interviews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MAPP Framework</a:t>
            </a:r>
          </a:p>
          <a:p>
            <a:pPr marL="285750" indent="-285750">
              <a:lnSpc>
                <a:spcPct val="150000"/>
              </a:lnSpc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to meet current and future funding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9FB01-8BD2-235D-8E62-0E306F89C022}"/>
              </a:ext>
            </a:extLst>
          </p:cNvPr>
          <p:cNvSpPr txBox="1"/>
          <p:nvPr/>
        </p:nvSpPr>
        <p:spPr>
          <a:xfrm>
            <a:off x="4246561" y="3851635"/>
            <a:ext cx="401076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Facilitate and guide the planning of programs or projects. We help set measurable objectives and can provide an evaluation of a project, grant, or program.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FC8A4-D0C2-E544-6D09-89DDBBF288D9}"/>
              </a:ext>
            </a:extLst>
          </p:cNvPr>
          <p:cNvSpPr txBox="1"/>
          <p:nvPr/>
        </p:nvSpPr>
        <p:spPr>
          <a:xfrm>
            <a:off x="8385305" y="3253057"/>
            <a:ext cx="387051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Assist with the creation of educational and outreach materials and brainstorm and execute new community programming. We host monthly documentary screenings, create topic-based fact sheets, provide public health training, and produce the annual county health profiles.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43118FDC-EDC5-1C62-42A7-437DC0BEDDAF}"/>
              </a:ext>
            </a:extLst>
          </p:cNvPr>
          <p:cNvSpPr txBox="1">
            <a:spLocks/>
          </p:cNvSpPr>
          <p:nvPr/>
        </p:nvSpPr>
        <p:spPr>
          <a:xfrm>
            <a:off x="186390" y="2279438"/>
            <a:ext cx="4071893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Community Health or Topic-Based Assessments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5978386-A6C4-21F9-9CAD-C141EC4C20BD}"/>
              </a:ext>
            </a:extLst>
          </p:cNvPr>
          <p:cNvSpPr txBox="1">
            <a:spLocks/>
          </p:cNvSpPr>
          <p:nvPr/>
        </p:nvSpPr>
        <p:spPr>
          <a:xfrm>
            <a:off x="4352003" y="2288801"/>
            <a:ext cx="3919684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Program and Project Planning Assistance and Evaluation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460C1EC1-110E-C4D3-EC4D-CFAB4C9878E0}"/>
              </a:ext>
            </a:extLst>
          </p:cNvPr>
          <p:cNvSpPr txBox="1">
            <a:spLocks/>
          </p:cNvSpPr>
          <p:nvPr/>
        </p:nvSpPr>
        <p:spPr>
          <a:xfrm>
            <a:off x="8463418" y="2288801"/>
            <a:ext cx="3872089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Education &amp; Outreach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3FC94E4-8AF9-9A89-6352-489024DBC397}"/>
              </a:ext>
            </a:extLst>
          </p:cNvPr>
          <p:cNvSpPr/>
          <p:nvPr/>
        </p:nvSpPr>
        <p:spPr>
          <a:xfrm>
            <a:off x="12392828" y="2212290"/>
            <a:ext cx="3733860" cy="5763981"/>
          </a:xfrm>
          <a:custGeom>
            <a:avLst/>
            <a:gdLst/>
            <a:ahLst/>
            <a:cxnLst/>
            <a:rect l="l" t="t" r="r" b="b"/>
            <a:pathLst>
              <a:path w="2788920" h="5522595">
                <a:moveTo>
                  <a:pt x="2788589" y="0"/>
                </a:moveTo>
                <a:lnTo>
                  <a:pt x="0" y="0"/>
                </a:lnTo>
                <a:lnTo>
                  <a:pt x="0" y="5522341"/>
                </a:lnTo>
                <a:lnTo>
                  <a:pt x="2788589" y="5522341"/>
                </a:lnTo>
                <a:lnTo>
                  <a:pt x="2788589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AA1A8F8-875A-5E0D-E68C-3F50339ED2A3}"/>
              </a:ext>
            </a:extLst>
          </p:cNvPr>
          <p:cNvSpPr txBox="1">
            <a:spLocks/>
          </p:cNvSpPr>
          <p:nvPr/>
        </p:nvSpPr>
        <p:spPr>
          <a:xfrm>
            <a:off x="12459949" y="2358250"/>
            <a:ext cx="3609662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Organizational &amp; Admin Services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6F8B3-17A8-6879-B059-F9AE88EDFBDC}"/>
              </a:ext>
            </a:extLst>
          </p:cNvPr>
          <p:cNvSpPr txBox="1"/>
          <p:nvPr/>
        </p:nvSpPr>
        <p:spPr>
          <a:xfrm>
            <a:off x="12383798" y="3385418"/>
            <a:ext cx="387051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Assistance can be provided to manage any coalitions and community groups. Able to act as a facilitator for a single meeting or provide ongoing administrative support for a program/project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DA75D430-4D75-6E50-D755-5B02FE4ED30E}"/>
              </a:ext>
            </a:extLst>
          </p:cNvPr>
          <p:cNvSpPr/>
          <p:nvPr/>
        </p:nvSpPr>
        <p:spPr>
          <a:xfrm>
            <a:off x="14835903" y="8483984"/>
            <a:ext cx="1315085" cy="520700"/>
          </a:xfrm>
          <a:custGeom>
            <a:avLst/>
            <a:gdLst/>
            <a:ahLst/>
            <a:cxnLst/>
            <a:rect l="l" t="t" r="r" b="b"/>
            <a:pathLst>
              <a:path w="1315085" h="520700">
                <a:moveTo>
                  <a:pt x="836498" y="139827"/>
                </a:moveTo>
                <a:lnTo>
                  <a:pt x="829856" y="97764"/>
                </a:lnTo>
                <a:lnTo>
                  <a:pt x="811034" y="64439"/>
                </a:lnTo>
                <a:lnTo>
                  <a:pt x="781710" y="39039"/>
                </a:lnTo>
                <a:lnTo>
                  <a:pt x="743546" y="20713"/>
                </a:lnTo>
                <a:lnTo>
                  <a:pt x="743026" y="20586"/>
                </a:lnTo>
                <a:lnTo>
                  <a:pt x="743026" y="139827"/>
                </a:lnTo>
                <a:lnTo>
                  <a:pt x="737006" y="190220"/>
                </a:lnTo>
                <a:lnTo>
                  <a:pt x="718273" y="228904"/>
                </a:lnTo>
                <a:lnTo>
                  <a:pt x="685850" y="256057"/>
                </a:lnTo>
                <a:lnTo>
                  <a:pt x="638771" y="271881"/>
                </a:lnTo>
                <a:lnTo>
                  <a:pt x="612203" y="274066"/>
                </a:lnTo>
                <a:lnTo>
                  <a:pt x="603783" y="242417"/>
                </a:lnTo>
                <a:lnTo>
                  <a:pt x="596684" y="215785"/>
                </a:lnTo>
                <a:lnTo>
                  <a:pt x="578624" y="295897"/>
                </a:lnTo>
                <a:lnTo>
                  <a:pt x="564070" y="208559"/>
                </a:lnTo>
                <a:lnTo>
                  <a:pt x="557098" y="166712"/>
                </a:lnTo>
                <a:lnTo>
                  <a:pt x="532447" y="346951"/>
                </a:lnTo>
                <a:lnTo>
                  <a:pt x="511848" y="234784"/>
                </a:lnTo>
                <a:lnTo>
                  <a:pt x="506247" y="204292"/>
                </a:lnTo>
                <a:lnTo>
                  <a:pt x="489102" y="274637"/>
                </a:lnTo>
                <a:lnTo>
                  <a:pt x="473722" y="274637"/>
                </a:lnTo>
                <a:lnTo>
                  <a:pt x="473722" y="73837"/>
                </a:lnTo>
                <a:lnTo>
                  <a:pt x="478942" y="48031"/>
                </a:lnTo>
                <a:lnTo>
                  <a:pt x="493153" y="26949"/>
                </a:lnTo>
                <a:lnTo>
                  <a:pt x="514235" y="12738"/>
                </a:lnTo>
                <a:lnTo>
                  <a:pt x="540042" y="7518"/>
                </a:lnTo>
                <a:lnTo>
                  <a:pt x="581964" y="7518"/>
                </a:lnTo>
                <a:lnTo>
                  <a:pt x="643102" y="12471"/>
                </a:lnTo>
                <a:lnTo>
                  <a:pt x="688594" y="27673"/>
                </a:lnTo>
                <a:lnTo>
                  <a:pt x="719620" y="53632"/>
                </a:lnTo>
                <a:lnTo>
                  <a:pt x="737374" y="90855"/>
                </a:lnTo>
                <a:lnTo>
                  <a:pt x="743026" y="139827"/>
                </a:lnTo>
                <a:lnTo>
                  <a:pt x="743026" y="20586"/>
                </a:lnTo>
                <a:lnTo>
                  <a:pt x="698220" y="8661"/>
                </a:lnTo>
                <a:lnTo>
                  <a:pt x="689508" y="7518"/>
                </a:lnTo>
                <a:lnTo>
                  <a:pt x="647382" y="2032"/>
                </a:lnTo>
                <a:lnTo>
                  <a:pt x="592709" y="0"/>
                </a:lnTo>
                <a:lnTo>
                  <a:pt x="539648" y="0"/>
                </a:lnTo>
                <a:lnTo>
                  <a:pt x="428332" y="1498"/>
                </a:lnTo>
                <a:lnTo>
                  <a:pt x="427977" y="1498"/>
                </a:lnTo>
                <a:lnTo>
                  <a:pt x="388251" y="27673"/>
                </a:lnTo>
                <a:lnTo>
                  <a:pt x="384898" y="274574"/>
                </a:lnTo>
                <a:lnTo>
                  <a:pt x="153479" y="274574"/>
                </a:lnTo>
                <a:lnTo>
                  <a:pt x="153479" y="43726"/>
                </a:lnTo>
                <a:lnTo>
                  <a:pt x="150152" y="27139"/>
                </a:lnTo>
                <a:lnTo>
                  <a:pt x="141058" y="13563"/>
                </a:lnTo>
                <a:lnTo>
                  <a:pt x="127558" y="4368"/>
                </a:lnTo>
                <a:lnTo>
                  <a:pt x="110998" y="901"/>
                </a:lnTo>
                <a:lnTo>
                  <a:pt x="0" y="0"/>
                </a:lnTo>
                <a:lnTo>
                  <a:pt x="0" y="7518"/>
                </a:lnTo>
                <a:lnTo>
                  <a:pt x="635" y="7518"/>
                </a:lnTo>
                <a:lnTo>
                  <a:pt x="26454" y="12738"/>
                </a:lnTo>
                <a:lnTo>
                  <a:pt x="47523" y="26949"/>
                </a:lnTo>
                <a:lnTo>
                  <a:pt x="61734" y="48031"/>
                </a:lnTo>
                <a:lnTo>
                  <a:pt x="66941" y="73837"/>
                </a:lnTo>
                <a:lnTo>
                  <a:pt x="66941" y="446341"/>
                </a:lnTo>
                <a:lnTo>
                  <a:pt x="61734" y="472160"/>
                </a:lnTo>
                <a:lnTo>
                  <a:pt x="47523" y="493242"/>
                </a:lnTo>
                <a:lnTo>
                  <a:pt x="26454" y="507453"/>
                </a:lnTo>
                <a:lnTo>
                  <a:pt x="635" y="512660"/>
                </a:lnTo>
                <a:lnTo>
                  <a:pt x="0" y="512660"/>
                </a:lnTo>
                <a:lnTo>
                  <a:pt x="0" y="520179"/>
                </a:lnTo>
                <a:lnTo>
                  <a:pt x="108635" y="518680"/>
                </a:lnTo>
                <a:lnTo>
                  <a:pt x="111023" y="518680"/>
                </a:lnTo>
                <a:lnTo>
                  <a:pt x="127558" y="515327"/>
                </a:lnTo>
                <a:lnTo>
                  <a:pt x="141058" y="506209"/>
                </a:lnTo>
                <a:lnTo>
                  <a:pt x="150164" y="492709"/>
                </a:lnTo>
                <a:lnTo>
                  <a:pt x="153479" y="476224"/>
                </a:lnTo>
                <a:lnTo>
                  <a:pt x="153479" y="284416"/>
                </a:lnTo>
                <a:lnTo>
                  <a:pt x="384898" y="284416"/>
                </a:lnTo>
                <a:lnTo>
                  <a:pt x="384987" y="476224"/>
                </a:lnTo>
                <a:lnTo>
                  <a:pt x="411073" y="515416"/>
                </a:lnTo>
                <a:lnTo>
                  <a:pt x="427659" y="518693"/>
                </a:lnTo>
                <a:lnTo>
                  <a:pt x="428015" y="518680"/>
                </a:lnTo>
                <a:lnTo>
                  <a:pt x="478663" y="519379"/>
                </a:lnTo>
                <a:lnTo>
                  <a:pt x="540042" y="520179"/>
                </a:lnTo>
                <a:lnTo>
                  <a:pt x="540042" y="519290"/>
                </a:lnTo>
                <a:lnTo>
                  <a:pt x="540042" y="518680"/>
                </a:lnTo>
                <a:lnTo>
                  <a:pt x="540042" y="512660"/>
                </a:lnTo>
                <a:lnTo>
                  <a:pt x="514235" y="507453"/>
                </a:lnTo>
                <a:lnTo>
                  <a:pt x="493153" y="493242"/>
                </a:lnTo>
                <a:lnTo>
                  <a:pt x="478942" y="472160"/>
                </a:lnTo>
                <a:lnTo>
                  <a:pt x="473722" y="446341"/>
                </a:lnTo>
                <a:lnTo>
                  <a:pt x="473722" y="284416"/>
                </a:lnTo>
                <a:lnTo>
                  <a:pt x="493395" y="284441"/>
                </a:lnTo>
                <a:lnTo>
                  <a:pt x="495795" y="274637"/>
                </a:lnTo>
                <a:lnTo>
                  <a:pt x="505434" y="234784"/>
                </a:lnTo>
                <a:lnTo>
                  <a:pt x="533323" y="386676"/>
                </a:lnTo>
                <a:lnTo>
                  <a:pt x="538759" y="346951"/>
                </a:lnTo>
                <a:lnTo>
                  <a:pt x="557695" y="208559"/>
                </a:lnTo>
                <a:lnTo>
                  <a:pt x="577723" y="328777"/>
                </a:lnTo>
                <a:lnTo>
                  <a:pt x="585139" y="295897"/>
                </a:lnTo>
                <a:lnTo>
                  <a:pt x="597192" y="242417"/>
                </a:lnTo>
                <a:lnTo>
                  <a:pt x="607390" y="284073"/>
                </a:lnTo>
                <a:lnTo>
                  <a:pt x="630605" y="283400"/>
                </a:lnTo>
                <a:lnTo>
                  <a:pt x="631063" y="283400"/>
                </a:lnTo>
                <a:lnTo>
                  <a:pt x="685419" y="278904"/>
                </a:lnTo>
                <a:lnTo>
                  <a:pt x="708825" y="274066"/>
                </a:lnTo>
                <a:lnTo>
                  <a:pt x="734631" y="268744"/>
                </a:lnTo>
                <a:lnTo>
                  <a:pt x="776287" y="251371"/>
                </a:lnTo>
                <a:lnTo>
                  <a:pt x="808443" y="225158"/>
                </a:lnTo>
                <a:lnTo>
                  <a:pt x="829157" y="188518"/>
                </a:lnTo>
                <a:lnTo>
                  <a:pt x="836498" y="139827"/>
                </a:lnTo>
                <a:close/>
              </a:path>
              <a:path w="1315085" h="520700">
                <a:moveTo>
                  <a:pt x="1315072" y="444106"/>
                </a:moveTo>
                <a:lnTo>
                  <a:pt x="1311998" y="440448"/>
                </a:lnTo>
                <a:lnTo>
                  <a:pt x="1272082" y="470166"/>
                </a:lnTo>
                <a:lnTo>
                  <a:pt x="1227328" y="492747"/>
                </a:lnTo>
                <a:lnTo>
                  <a:pt x="1179563" y="507111"/>
                </a:lnTo>
                <a:lnTo>
                  <a:pt x="1130655" y="512140"/>
                </a:lnTo>
                <a:lnTo>
                  <a:pt x="1090650" y="508038"/>
                </a:lnTo>
                <a:lnTo>
                  <a:pt x="1053274" y="495846"/>
                </a:lnTo>
                <a:lnTo>
                  <a:pt x="1019352" y="475678"/>
                </a:lnTo>
                <a:lnTo>
                  <a:pt x="989736" y="447662"/>
                </a:lnTo>
                <a:lnTo>
                  <a:pt x="965238" y="411937"/>
                </a:lnTo>
                <a:lnTo>
                  <a:pt x="946696" y="368617"/>
                </a:lnTo>
                <a:lnTo>
                  <a:pt x="934974" y="317842"/>
                </a:lnTo>
                <a:lnTo>
                  <a:pt x="930871" y="259740"/>
                </a:lnTo>
                <a:lnTo>
                  <a:pt x="933881" y="208114"/>
                </a:lnTo>
                <a:lnTo>
                  <a:pt x="942911" y="160299"/>
                </a:lnTo>
                <a:lnTo>
                  <a:pt x="958011" y="117271"/>
                </a:lnTo>
                <a:lnTo>
                  <a:pt x="979208" y="79946"/>
                </a:lnTo>
                <a:lnTo>
                  <a:pt x="1006538" y="49276"/>
                </a:lnTo>
                <a:lnTo>
                  <a:pt x="1040053" y="26187"/>
                </a:lnTo>
                <a:lnTo>
                  <a:pt x="1079779" y="11658"/>
                </a:lnTo>
                <a:lnTo>
                  <a:pt x="1125740" y="6604"/>
                </a:lnTo>
                <a:lnTo>
                  <a:pt x="1160907" y="10147"/>
                </a:lnTo>
                <a:lnTo>
                  <a:pt x="1198194" y="20129"/>
                </a:lnTo>
                <a:lnTo>
                  <a:pt x="1233538" y="35610"/>
                </a:lnTo>
                <a:lnTo>
                  <a:pt x="1269352" y="60947"/>
                </a:lnTo>
                <a:lnTo>
                  <a:pt x="1278636" y="71678"/>
                </a:lnTo>
                <a:lnTo>
                  <a:pt x="1284808" y="68287"/>
                </a:lnTo>
                <a:lnTo>
                  <a:pt x="1250632" y="37363"/>
                </a:lnTo>
                <a:lnTo>
                  <a:pt x="1208405" y="16141"/>
                </a:lnTo>
                <a:lnTo>
                  <a:pt x="1164602" y="3924"/>
                </a:lnTo>
                <a:lnTo>
                  <a:pt x="1125740" y="12"/>
                </a:lnTo>
                <a:lnTo>
                  <a:pt x="1080439" y="2654"/>
                </a:lnTo>
                <a:lnTo>
                  <a:pt x="1036853" y="10591"/>
                </a:lnTo>
                <a:lnTo>
                  <a:pt x="995692" y="23749"/>
                </a:lnTo>
                <a:lnTo>
                  <a:pt x="957694" y="42125"/>
                </a:lnTo>
                <a:lnTo>
                  <a:pt x="923569" y="65671"/>
                </a:lnTo>
                <a:lnTo>
                  <a:pt x="894041" y="94361"/>
                </a:lnTo>
                <a:lnTo>
                  <a:pt x="869810" y="128143"/>
                </a:lnTo>
                <a:lnTo>
                  <a:pt x="851623" y="166979"/>
                </a:lnTo>
                <a:lnTo>
                  <a:pt x="840181" y="210858"/>
                </a:lnTo>
                <a:lnTo>
                  <a:pt x="836206" y="259740"/>
                </a:lnTo>
                <a:lnTo>
                  <a:pt x="840562" y="309689"/>
                </a:lnTo>
                <a:lnTo>
                  <a:pt x="852995" y="354241"/>
                </a:lnTo>
                <a:lnTo>
                  <a:pt x="872528" y="393420"/>
                </a:lnTo>
                <a:lnTo>
                  <a:pt x="898194" y="427266"/>
                </a:lnTo>
                <a:lnTo>
                  <a:pt x="929030" y="455803"/>
                </a:lnTo>
                <a:lnTo>
                  <a:pt x="964069" y="479069"/>
                </a:lnTo>
                <a:lnTo>
                  <a:pt x="1002360" y="497116"/>
                </a:lnTo>
                <a:lnTo>
                  <a:pt x="1042911" y="509955"/>
                </a:lnTo>
                <a:lnTo>
                  <a:pt x="1084770" y="517639"/>
                </a:lnTo>
                <a:lnTo>
                  <a:pt x="1126959" y="520192"/>
                </a:lnTo>
                <a:lnTo>
                  <a:pt x="1175639" y="514883"/>
                </a:lnTo>
                <a:lnTo>
                  <a:pt x="1225397" y="499694"/>
                </a:lnTo>
                <a:lnTo>
                  <a:pt x="1272971" y="475742"/>
                </a:lnTo>
                <a:lnTo>
                  <a:pt x="1315072" y="444106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FF84CEC-55DF-3A29-D30E-B2CEA8482D41}"/>
              </a:ext>
            </a:extLst>
          </p:cNvPr>
          <p:cNvSpPr txBox="1"/>
          <p:nvPr/>
        </p:nvSpPr>
        <p:spPr>
          <a:xfrm>
            <a:off x="215446" y="8649925"/>
            <a:ext cx="539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i="1" dirty="0">
                <a:solidFill>
                  <a:srgbClr val="263879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Hpcswf.com</a:t>
            </a:r>
            <a:r>
              <a:rPr lang="en-US" i="1" dirty="0">
                <a:solidFill>
                  <a:srgbClr val="263879"/>
                </a:solidFill>
              </a:rPr>
              <a:t>, email us at </a:t>
            </a:r>
            <a:r>
              <a:rPr lang="en-US" i="1" dirty="0">
                <a:solidFill>
                  <a:srgbClr val="263879"/>
                </a:solidFill>
                <a:hlinkClick r:id="rId3"/>
              </a:rPr>
              <a:t>Planning@hpcswf.com</a:t>
            </a:r>
            <a:r>
              <a:rPr lang="en-US" i="1" dirty="0">
                <a:solidFill>
                  <a:srgbClr val="26387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51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6832" y="3810"/>
            <a:ext cx="16598275" cy="9140190"/>
          </a:xfrm>
          <a:custGeom>
            <a:avLst/>
            <a:gdLst/>
            <a:ahLst/>
            <a:cxnLst/>
            <a:rect l="l" t="t" r="r" b="b"/>
            <a:pathLst>
              <a:path w="16248380" h="9140190">
                <a:moveTo>
                  <a:pt x="16248265" y="0"/>
                </a:moveTo>
                <a:lnTo>
                  <a:pt x="0" y="0"/>
                </a:lnTo>
                <a:lnTo>
                  <a:pt x="0" y="9139682"/>
                </a:lnTo>
                <a:lnTo>
                  <a:pt x="16248265" y="9139682"/>
                </a:lnTo>
                <a:lnTo>
                  <a:pt x="16248265" y="0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41899" y="1730996"/>
            <a:ext cx="6172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504950" algn="l"/>
                <a:tab pos="2251075" algn="l"/>
              </a:tabLst>
            </a:pPr>
            <a:r>
              <a:rPr lang="en-US" sz="3600" b="1" dirty="0">
                <a:solidFill>
                  <a:srgbClr val="263879"/>
                </a:solidFill>
                <a:latin typeface="Soleil Lt"/>
                <a:cs typeface="Soleil Lt"/>
              </a:rPr>
              <a:t>Strategic Planning </a:t>
            </a:r>
            <a:endParaRPr sz="3600" b="1" dirty="0">
              <a:latin typeface="Soleil Lt"/>
              <a:cs typeface="Soleil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2187" y="796578"/>
            <a:ext cx="9191625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4800" b="1" dirty="0">
                <a:solidFill>
                  <a:srgbClr val="263879"/>
                </a:solidFill>
                <a:latin typeface="Soleil"/>
                <a:cs typeface="Soleil"/>
              </a:rPr>
              <a:t>Health Planning Services</a:t>
            </a:r>
            <a:endParaRPr sz="4800" dirty="0">
              <a:latin typeface="Soleil"/>
              <a:cs typeface="Solei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078" y="8400103"/>
            <a:ext cx="12865100" cy="0"/>
          </a:xfrm>
          <a:custGeom>
            <a:avLst/>
            <a:gdLst/>
            <a:ahLst/>
            <a:cxnLst/>
            <a:rect l="l" t="t" r="r" b="b"/>
            <a:pathLst>
              <a:path w="12865100">
                <a:moveTo>
                  <a:pt x="0" y="0"/>
                </a:moveTo>
                <a:lnTo>
                  <a:pt x="12864973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776" y="1675048"/>
            <a:ext cx="14581505" cy="0"/>
          </a:xfrm>
          <a:custGeom>
            <a:avLst/>
            <a:gdLst/>
            <a:ahLst/>
            <a:cxnLst/>
            <a:rect l="l" t="t" r="r" b="b"/>
            <a:pathLst>
              <a:path w="14581505">
                <a:moveTo>
                  <a:pt x="0" y="0"/>
                </a:moveTo>
                <a:lnTo>
                  <a:pt x="14581035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06190" y="2840310"/>
            <a:ext cx="5876733" cy="4101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Successful organizations develop short and long-term goals to achieve sustainable growth. HPC provides levels of planning and research support tailored to your organization's needs, timelines, and objectives.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The process is interactive and engaging. Results are detailed and focused solutions that address the dynamic landscape of your community.</a:t>
            </a:r>
            <a:endParaRPr sz="2400" dirty="0"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9401" y="2667001"/>
            <a:ext cx="3194417" cy="5331128"/>
          </a:xfrm>
          <a:custGeom>
            <a:avLst/>
            <a:gdLst/>
            <a:ahLst/>
            <a:cxnLst/>
            <a:rect l="l" t="t" r="r" b="b"/>
            <a:pathLst>
              <a:path w="2832735" h="4392930">
                <a:moveTo>
                  <a:pt x="2832658" y="0"/>
                </a:moveTo>
                <a:lnTo>
                  <a:pt x="0" y="0"/>
                </a:lnTo>
                <a:lnTo>
                  <a:pt x="0" y="4392828"/>
                </a:lnTo>
                <a:lnTo>
                  <a:pt x="2832658" y="4392828"/>
                </a:lnTo>
                <a:lnTo>
                  <a:pt x="2832658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6259" y="2667001"/>
            <a:ext cx="3194417" cy="5331128"/>
          </a:xfrm>
          <a:custGeom>
            <a:avLst/>
            <a:gdLst/>
            <a:ahLst/>
            <a:cxnLst/>
            <a:rect l="l" t="t" r="r" b="b"/>
            <a:pathLst>
              <a:path w="2832734" h="4392930">
                <a:moveTo>
                  <a:pt x="2832658" y="0"/>
                </a:moveTo>
                <a:lnTo>
                  <a:pt x="0" y="0"/>
                </a:lnTo>
                <a:lnTo>
                  <a:pt x="0" y="4392828"/>
                </a:lnTo>
                <a:lnTo>
                  <a:pt x="2832658" y="4392828"/>
                </a:lnTo>
                <a:lnTo>
                  <a:pt x="2832658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3117" y="2667001"/>
            <a:ext cx="3179883" cy="5331128"/>
          </a:xfrm>
          <a:custGeom>
            <a:avLst/>
            <a:gdLst/>
            <a:ahLst/>
            <a:cxnLst/>
            <a:rect l="l" t="t" r="r" b="b"/>
            <a:pathLst>
              <a:path w="2832734" h="4392930">
                <a:moveTo>
                  <a:pt x="2832658" y="0"/>
                </a:moveTo>
                <a:lnTo>
                  <a:pt x="0" y="0"/>
                </a:lnTo>
                <a:lnTo>
                  <a:pt x="0" y="4392828"/>
                </a:lnTo>
                <a:lnTo>
                  <a:pt x="2832658" y="4392828"/>
                </a:lnTo>
                <a:lnTo>
                  <a:pt x="2832658" y="0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2D152-3C27-60B1-AAAA-0E1ADC8D5E29}"/>
              </a:ext>
            </a:extLst>
          </p:cNvPr>
          <p:cNvSpPr txBox="1"/>
          <p:nvPr/>
        </p:nvSpPr>
        <p:spPr>
          <a:xfrm>
            <a:off x="302127" y="3347938"/>
            <a:ext cx="3194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Half-day planning session: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Define target population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Review mission and vision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Quickly review selected data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Brainstorm strategies 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Brief prioritization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Determine goals and objectives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2686A-C770-1016-4A83-8103D5520135}"/>
              </a:ext>
            </a:extLst>
          </p:cNvPr>
          <p:cNvSpPr txBox="1"/>
          <p:nvPr/>
        </p:nvSpPr>
        <p:spPr>
          <a:xfrm>
            <a:off x="3588985" y="3347938"/>
            <a:ext cx="3113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Multi-session approach allows for research, external input, discussion, contemplation, and review,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3-4 planning sessions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Data collection and review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Survey of community, staff and/or Board of Directors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Interview with key individuals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Development of detailed goals and objectives with associated actions steps, measures, and owners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DCD169-5AB2-C55F-82B1-D6A2327F01BE}"/>
              </a:ext>
            </a:extLst>
          </p:cNvPr>
          <p:cNvSpPr txBox="1"/>
          <p:nvPr/>
        </p:nvSpPr>
        <p:spPr>
          <a:xfrm>
            <a:off x="6908466" y="3347938"/>
            <a:ext cx="31571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thorough process includes previous tiers but allows for additional elements to assist in the execution.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Implementation or operating plan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Case statement for fundraising 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Marketing plan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Ongoing evaluation</a:t>
            </a:r>
          </a:p>
          <a:p>
            <a:pPr marL="285750" indent="-285750">
              <a:buClr>
                <a:srgbClr val="F0B53D"/>
              </a:buClr>
              <a:buFont typeface="Wingdings" panose="05000000000000000000" pitchFamily="2" charset="2"/>
              <a:buChar char="ü"/>
            </a:pPr>
            <a:r>
              <a:rPr lang="en-US" dirty="0"/>
              <a:t>Cost analysis of potential projects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094EFC3A-E659-CA86-AB84-84BF20AE23C3}"/>
              </a:ext>
            </a:extLst>
          </p:cNvPr>
          <p:cNvSpPr txBox="1">
            <a:spLocks/>
          </p:cNvSpPr>
          <p:nvPr/>
        </p:nvSpPr>
        <p:spPr>
          <a:xfrm>
            <a:off x="279401" y="2746158"/>
            <a:ext cx="311366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Tier 1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76D7AF4-A247-39F6-DFCE-65554554F47D}"/>
              </a:ext>
            </a:extLst>
          </p:cNvPr>
          <p:cNvSpPr txBox="1">
            <a:spLocks/>
          </p:cNvSpPr>
          <p:nvPr/>
        </p:nvSpPr>
        <p:spPr>
          <a:xfrm>
            <a:off x="3618266" y="2760022"/>
            <a:ext cx="311366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Tier 2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70FE4CC-40C1-9201-7236-E1E32E90DF04}"/>
              </a:ext>
            </a:extLst>
          </p:cNvPr>
          <p:cNvSpPr txBox="1">
            <a:spLocks/>
          </p:cNvSpPr>
          <p:nvPr/>
        </p:nvSpPr>
        <p:spPr>
          <a:xfrm>
            <a:off x="6853117" y="2760021"/>
            <a:ext cx="311366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2800" b="1" dirty="0">
                <a:solidFill>
                  <a:srgbClr val="E8E8E7"/>
                </a:solidFill>
                <a:latin typeface="Soleil"/>
                <a:cs typeface="Soleil"/>
              </a:rPr>
              <a:t>Tier 3</a:t>
            </a:r>
            <a:endParaRPr lang="en-US" sz="2800" dirty="0">
              <a:solidFill>
                <a:srgbClr val="E8E8E7"/>
              </a:solidFill>
              <a:latin typeface="Soleil"/>
              <a:cs typeface="Soleil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788EFF55-9274-3687-AACC-AB7BA08C8C6C}"/>
              </a:ext>
            </a:extLst>
          </p:cNvPr>
          <p:cNvSpPr/>
          <p:nvPr/>
        </p:nvSpPr>
        <p:spPr>
          <a:xfrm>
            <a:off x="14767838" y="8400103"/>
            <a:ext cx="1315085" cy="520700"/>
          </a:xfrm>
          <a:custGeom>
            <a:avLst/>
            <a:gdLst/>
            <a:ahLst/>
            <a:cxnLst/>
            <a:rect l="l" t="t" r="r" b="b"/>
            <a:pathLst>
              <a:path w="1315085" h="520700">
                <a:moveTo>
                  <a:pt x="836498" y="139827"/>
                </a:moveTo>
                <a:lnTo>
                  <a:pt x="829856" y="97764"/>
                </a:lnTo>
                <a:lnTo>
                  <a:pt x="811034" y="64439"/>
                </a:lnTo>
                <a:lnTo>
                  <a:pt x="781710" y="39039"/>
                </a:lnTo>
                <a:lnTo>
                  <a:pt x="743546" y="20713"/>
                </a:lnTo>
                <a:lnTo>
                  <a:pt x="743026" y="20586"/>
                </a:lnTo>
                <a:lnTo>
                  <a:pt x="743026" y="139827"/>
                </a:lnTo>
                <a:lnTo>
                  <a:pt x="737006" y="190220"/>
                </a:lnTo>
                <a:lnTo>
                  <a:pt x="718273" y="228904"/>
                </a:lnTo>
                <a:lnTo>
                  <a:pt x="685850" y="256057"/>
                </a:lnTo>
                <a:lnTo>
                  <a:pt x="638771" y="271881"/>
                </a:lnTo>
                <a:lnTo>
                  <a:pt x="612203" y="274066"/>
                </a:lnTo>
                <a:lnTo>
                  <a:pt x="603783" y="242417"/>
                </a:lnTo>
                <a:lnTo>
                  <a:pt x="596684" y="215785"/>
                </a:lnTo>
                <a:lnTo>
                  <a:pt x="578624" y="295897"/>
                </a:lnTo>
                <a:lnTo>
                  <a:pt x="564070" y="208559"/>
                </a:lnTo>
                <a:lnTo>
                  <a:pt x="557098" y="166712"/>
                </a:lnTo>
                <a:lnTo>
                  <a:pt x="532447" y="346951"/>
                </a:lnTo>
                <a:lnTo>
                  <a:pt x="511848" y="234784"/>
                </a:lnTo>
                <a:lnTo>
                  <a:pt x="506247" y="204292"/>
                </a:lnTo>
                <a:lnTo>
                  <a:pt x="489102" y="274637"/>
                </a:lnTo>
                <a:lnTo>
                  <a:pt x="473722" y="274637"/>
                </a:lnTo>
                <a:lnTo>
                  <a:pt x="473722" y="73837"/>
                </a:lnTo>
                <a:lnTo>
                  <a:pt x="478942" y="48031"/>
                </a:lnTo>
                <a:lnTo>
                  <a:pt x="493153" y="26949"/>
                </a:lnTo>
                <a:lnTo>
                  <a:pt x="514235" y="12738"/>
                </a:lnTo>
                <a:lnTo>
                  <a:pt x="540042" y="7518"/>
                </a:lnTo>
                <a:lnTo>
                  <a:pt x="581964" y="7518"/>
                </a:lnTo>
                <a:lnTo>
                  <a:pt x="643102" y="12471"/>
                </a:lnTo>
                <a:lnTo>
                  <a:pt x="688594" y="27673"/>
                </a:lnTo>
                <a:lnTo>
                  <a:pt x="719620" y="53632"/>
                </a:lnTo>
                <a:lnTo>
                  <a:pt x="737374" y="90855"/>
                </a:lnTo>
                <a:lnTo>
                  <a:pt x="743026" y="139827"/>
                </a:lnTo>
                <a:lnTo>
                  <a:pt x="743026" y="20586"/>
                </a:lnTo>
                <a:lnTo>
                  <a:pt x="698220" y="8661"/>
                </a:lnTo>
                <a:lnTo>
                  <a:pt x="689508" y="7518"/>
                </a:lnTo>
                <a:lnTo>
                  <a:pt x="647382" y="2032"/>
                </a:lnTo>
                <a:lnTo>
                  <a:pt x="592709" y="0"/>
                </a:lnTo>
                <a:lnTo>
                  <a:pt x="539648" y="0"/>
                </a:lnTo>
                <a:lnTo>
                  <a:pt x="428332" y="1498"/>
                </a:lnTo>
                <a:lnTo>
                  <a:pt x="427977" y="1498"/>
                </a:lnTo>
                <a:lnTo>
                  <a:pt x="388251" y="27673"/>
                </a:lnTo>
                <a:lnTo>
                  <a:pt x="384898" y="274574"/>
                </a:lnTo>
                <a:lnTo>
                  <a:pt x="153479" y="274574"/>
                </a:lnTo>
                <a:lnTo>
                  <a:pt x="153479" y="43726"/>
                </a:lnTo>
                <a:lnTo>
                  <a:pt x="150152" y="27139"/>
                </a:lnTo>
                <a:lnTo>
                  <a:pt x="141058" y="13563"/>
                </a:lnTo>
                <a:lnTo>
                  <a:pt x="127558" y="4368"/>
                </a:lnTo>
                <a:lnTo>
                  <a:pt x="110998" y="901"/>
                </a:lnTo>
                <a:lnTo>
                  <a:pt x="0" y="0"/>
                </a:lnTo>
                <a:lnTo>
                  <a:pt x="0" y="7518"/>
                </a:lnTo>
                <a:lnTo>
                  <a:pt x="635" y="7518"/>
                </a:lnTo>
                <a:lnTo>
                  <a:pt x="26454" y="12738"/>
                </a:lnTo>
                <a:lnTo>
                  <a:pt x="47523" y="26949"/>
                </a:lnTo>
                <a:lnTo>
                  <a:pt x="61734" y="48031"/>
                </a:lnTo>
                <a:lnTo>
                  <a:pt x="66941" y="73837"/>
                </a:lnTo>
                <a:lnTo>
                  <a:pt x="66941" y="446341"/>
                </a:lnTo>
                <a:lnTo>
                  <a:pt x="61734" y="472160"/>
                </a:lnTo>
                <a:lnTo>
                  <a:pt x="47523" y="493242"/>
                </a:lnTo>
                <a:lnTo>
                  <a:pt x="26454" y="507453"/>
                </a:lnTo>
                <a:lnTo>
                  <a:pt x="635" y="512660"/>
                </a:lnTo>
                <a:lnTo>
                  <a:pt x="0" y="512660"/>
                </a:lnTo>
                <a:lnTo>
                  <a:pt x="0" y="520179"/>
                </a:lnTo>
                <a:lnTo>
                  <a:pt x="108635" y="518680"/>
                </a:lnTo>
                <a:lnTo>
                  <a:pt x="111023" y="518680"/>
                </a:lnTo>
                <a:lnTo>
                  <a:pt x="127558" y="515327"/>
                </a:lnTo>
                <a:lnTo>
                  <a:pt x="141058" y="506209"/>
                </a:lnTo>
                <a:lnTo>
                  <a:pt x="150164" y="492709"/>
                </a:lnTo>
                <a:lnTo>
                  <a:pt x="153479" y="476224"/>
                </a:lnTo>
                <a:lnTo>
                  <a:pt x="153479" y="284416"/>
                </a:lnTo>
                <a:lnTo>
                  <a:pt x="384898" y="284416"/>
                </a:lnTo>
                <a:lnTo>
                  <a:pt x="384987" y="476224"/>
                </a:lnTo>
                <a:lnTo>
                  <a:pt x="411073" y="515416"/>
                </a:lnTo>
                <a:lnTo>
                  <a:pt x="427659" y="518693"/>
                </a:lnTo>
                <a:lnTo>
                  <a:pt x="428015" y="518680"/>
                </a:lnTo>
                <a:lnTo>
                  <a:pt x="478663" y="519379"/>
                </a:lnTo>
                <a:lnTo>
                  <a:pt x="540042" y="520179"/>
                </a:lnTo>
                <a:lnTo>
                  <a:pt x="540042" y="519290"/>
                </a:lnTo>
                <a:lnTo>
                  <a:pt x="540042" y="518680"/>
                </a:lnTo>
                <a:lnTo>
                  <a:pt x="540042" y="512660"/>
                </a:lnTo>
                <a:lnTo>
                  <a:pt x="514235" y="507453"/>
                </a:lnTo>
                <a:lnTo>
                  <a:pt x="493153" y="493242"/>
                </a:lnTo>
                <a:lnTo>
                  <a:pt x="478942" y="472160"/>
                </a:lnTo>
                <a:lnTo>
                  <a:pt x="473722" y="446341"/>
                </a:lnTo>
                <a:lnTo>
                  <a:pt x="473722" y="284416"/>
                </a:lnTo>
                <a:lnTo>
                  <a:pt x="493395" y="284441"/>
                </a:lnTo>
                <a:lnTo>
                  <a:pt x="495795" y="274637"/>
                </a:lnTo>
                <a:lnTo>
                  <a:pt x="505434" y="234784"/>
                </a:lnTo>
                <a:lnTo>
                  <a:pt x="533323" y="386676"/>
                </a:lnTo>
                <a:lnTo>
                  <a:pt x="538759" y="346951"/>
                </a:lnTo>
                <a:lnTo>
                  <a:pt x="557695" y="208559"/>
                </a:lnTo>
                <a:lnTo>
                  <a:pt x="577723" y="328777"/>
                </a:lnTo>
                <a:lnTo>
                  <a:pt x="585139" y="295897"/>
                </a:lnTo>
                <a:lnTo>
                  <a:pt x="597192" y="242417"/>
                </a:lnTo>
                <a:lnTo>
                  <a:pt x="607390" y="284073"/>
                </a:lnTo>
                <a:lnTo>
                  <a:pt x="630605" y="283400"/>
                </a:lnTo>
                <a:lnTo>
                  <a:pt x="631063" y="283400"/>
                </a:lnTo>
                <a:lnTo>
                  <a:pt x="685419" y="278904"/>
                </a:lnTo>
                <a:lnTo>
                  <a:pt x="708825" y="274066"/>
                </a:lnTo>
                <a:lnTo>
                  <a:pt x="734631" y="268744"/>
                </a:lnTo>
                <a:lnTo>
                  <a:pt x="776287" y="251371"/>
                </a:lnTo>
                <a:lnTo>
                  <a:pt x="808443" y="225158"/>
                </a:lnTo>
                <a:lnTo>
                  <a:pt x="829157" y="188518"/>
                </a:lnTo>
                <a:lnTo>
                  <a:pt x="836498" y="139827"/>
                </a:lnTo>
                <a:close/>
              </a:path>
              <a:path w="1315085" h="520700">
                <a:moveTo>
                  <a:pt x="1315072" y="444106"/>
                </a:moveTo>
                <a:lnTo>
                  <a:pt x="1311998" y="440448"/>
                </a:lnTo>
                <a:lnTo>
                  <a:pt x="1272082" y="470166"/>
                </a:lnTo>
                <a:lnTo>
                  <a:pt x="1227328" y="492747"/>
                </a:lnTo>
                <a:lnTo>
                  <a:pt x="1179563" y="507111"/>
                </a:lnTo>
                <a:lnTo>
                  <a:pt x="1130655" y="512140"/>
                </a:lnTo>
                <a:lnTo>
                  <a:pt x="1090650" y="508038"/>
                </a:lnTo>
                <a:lnTo>
                  <a:pt x="1053274" y="495846"/>
                </a:lnTo>
                <a:lnTo>
                  <a:pt x="1019352" y="475678"/>
                </a:lnTo>
                <a:lnTo>
                  <a:pt x="989736" y="447662"/>
                </a:lnTo>
                <a:lnTo>
                  <a:pt x="965238" y="411937"/>
                </a:lnTo>
                <a:lnTo>
                  <a:pt x="946696" y="368617"/>
                </a:lnTo>
                <a:lnTo>
                  <a:pt x="934974" y="317842"/>
                </a:lnTo>
                <a:lnTo>
                  <a:pt x="930871" y="259740"/>
                </a:lnTo>
                <a:lnTo>
                  <a:pt x="933881" y="208114"/>
                </a:lnTo>
                <a:lnTo>
                  <a:pt x="942911" y="160299"/>
                </a:lnTo>
                <a:lnTo>
                  <a:pt x="958011" y="117271"/>
                </a:lnTo>
                <a:lnTo>
                  <a:pt x="979208" y="79946"/>
                </a:lnTo>
                <a:lnTo>
                  <a:pt x="1006538" y="49276"/>
                </a:lnTo>
                <a:lnTo>
                  <a:pt x="1040053" y="26187"/>
                </a:lnTo>
                <a:lnTo>
                  <a:pt x="1079779" y="11658"/>
                </a:lnTo>
                <a:lnTo>
                  <a:pt x="1125740" y="6604"/>
                </a:lnTo>
                <a:lnTo>
                  <a:pt x="1160907" y="10147"/>
                </a:lnTo>
                <a:lnTo>
                  <a:pt x="1198194" y="20129"/>
                </a:lnTo>
                <a:lnTo>
                  <a:pt x="1233538" y="35610"/>
                </a:lnTo>
                <a:lnTo>
                  <a:pt x="1269352" y="60947"/>
                </a:lnTo>
                <a:lnTo>
                  <a:pt x="1278636" y="71678"/>
                </a:lnTo>
                <a:lnTo>
                  <a:pt x="1284808" y="68287"/>
                </a:lnTo>
                <a:lnTo>
                  <a:pt x="1250632" y="37363"/>
                </a:lnTo>
                <a:lnTo>
                  <a:pt x="1208405" y="16141"/>
                </a:lnTo>
                <a:lnTo>
                  <a:pt x="1164602" y="3924"/>
                </a:lnTo>
                <a:lnTo>
                  <a:pt x="1125740" y="12"/>
                </a:lnTo>
                <a:lnTo>
                  <a:pt x="1080439" y="2654"/>
                </a:lnTo>
                <a:lnTo>
                  <a:pt x="1036853" y="10591"/>
                </a:lnTo>
                <a:lnTo>
                  <a:pt x="995692" y="23749"/>
                </a:lnTo>
                <a:lnTo>
                  <a:pt x="957694" y="42125"/>
                </a:lnTo>
                <a:lnTo>
                  <a:pt x="923569" y="65671"/>
                </a:lnTo>
                <a:lnTo>
                  <a:pt x="894041" y="94361"/>
                </a:lnTo>
                <a:lnTo>
                  <a:pt x="869810" y="128143"/>
                </a:lnTo>
                <a:lnTo>
                  <a:pt x="851623" y="166979"/>
                </a:lnTo>
                <a:lnTo>
                  <a:pt x="840181" y="210858"/>
                </a:lnTo>
                <a:lnTo>
                  <a:pt x="836206" y="259740"/>
                </a:lnTo>
                <a:lnTo>
                  <a:pt x="840562" y="309689"/>
                </a:lnTo>
                <a:lnTo>
                  <a:pt x="852995" y="354241"/>
                </a:lnTo>
                <a:lnTo>
                  <a:pt x="872528" y="393420"/>
                </a:lnTo>
                <a:lnTo>
                  <a:pt x="898194" y="427266"/>
                </a:lnTo>
                <a:lnTo>
                  <a:pt x="929030" y="455803"/>
                </a:lnTo>
                <a:lnTo>
                  <a:pt x="964069" y="479069"/>
                </a:lnTo>
                <a:lnTo>
                  <a:pt x="1002360" y="497116"/>
                </a:lnTo>
                <a:lnTo>
                  <a:pt x="1042911" y="509955"/>
                </a:lnTo>
                <a:lnTo>
                  <a:pt x="1084770" y="517639"/>
                </a:lnTo>
                <a:lnTo>
                  <a:pt x="1126959" y="520192"/>
                </a:lnTo>
                <a:lnTo>
                  <a:pt x="1175639" y="514883"/>
                </a:lnTo>
                <a:lnTo>
                  <a:pt x="1225397" y="499694"/>
                </a:lnTo>
                <a:lnTo>
                  <a:pt x="1272971" y="475742"/>
                </a:lnTo>
                <a:lnTo>
                  <a:pt x="1315072" y="444106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67C5F8C-BCF1-67CA-329E-1E70DF4DBCA8}"/>
              </a:ext>
            </a:extLst>
          </p:cNvPr>
          <p:cNvSpPr txBox="1"/>
          <p:nvPr/>
        </p:nvSpPr>
        <p:spPr>
          <a:xfrm>
            <a:off x="215446" y="8649925"/>
            <a:ext cx="539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i="1" dirty="0">
                <a:solidFill>
                  <a:srgbClr val="263879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Hpcswf.com</a:t>
            </a:r>
            <a:r>
              <a:rPr lang="en-US" i="1" dirty="0">
                <a:solidFill>
                  <a:srgbClr val="263879"/>
                </a:solidFill>
              </a:rPr>
              <a:t>, email us at </a:t>
            </a:r>
            <a:r>
              <a:rPr lang="en-US" i="1" dirty="0">
                <a:solidFill>
                  <a:srgbClr val="263879"/>
                </a:solidFill>
                <a:hlinkClick r:id="rId3"/>
              </a:rPr>
              <a:t>Planning@hpcswf.com</a:t>
            </a:r>
            <a:r>
              <a:rPr lang="en-US" i="1" dirty="0">
                <a:solidFill>
                  <a:srgbClr val="26387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9"/>
          <p:cNvSpPr txBox="1"/>
          <p:nvPr/>
        </p:nvSpPr>
        <p:spPr>
          <a:xfrm>
            <a:off x="0" y="1"/>
            <a:ext cx="5333333" cy="6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l" rtl="0"/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387BD53-C237-68F0-3085-E4605F1E6F87}"/>
              </a:ext>
            </a:extLst>
          </p:cNvPr>
          <p:cNvSpPr txBox="1"/>
          <p:nvPr/>
        </p:nvSpPr>
        <p:spPr>
          <a:xfrm>
            <a:off x="2107926" y="4128289"/>
            <a:ext cx="575337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263879"/>
                </a:solidFill>
                <a:effectLst/>
                <a:latin typeface="Arial" panose="020B0604020202020204" pitchFamily="34" charset="0"/>
                <a:hlinkClick r:id="rId3"/>
              </a:rPr>
              <a:t>Click here to access fact sheet</a:t>
            </a:r>
            <a:endParaRPr lang="en-US" sz="2800" dirty="0">
              <a:solidFill>
                <a:srgbClr val="263879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F22BF9F-C327-CAF2-95D8-893D5DA06B18}"/>
              </a:ext>
            </a:extLst>
          </p:cNvPr>
          <p:cNvSpPr txBox="1"/>
          <p:nvPr/>
        </p:nvSpPr>
        <p:spPr>
          <a:xfrm>
            <a:off x="812800" y="1538985"/>
            <a:ext cx="865669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4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Newly Updated,</a:t>
            </a:r>
          </a:p>
          <a:p>
            <a:pPr algn="ctr"/>
            <a:r>
              <a:rPr lang="en-US" sz="4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Access to Insurance Fact Sheet</a:t>
            </a:r>
            <a:endParaRPr lang="en-US" sz="4400" b="1" dirty="0">
              <a:solidFill>
                <a:srgbClr val="263879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BB6E7F1-B7FD-D2A3-733D-113F528D9D52}"/>
              </a:ext>
            </a:extLst>
          </p:cNvPr>
          <p:cNvSpPr txBox="1"/>
          <p:nvPr/>
        </p:nvSpPr>
        <p:spPr>
          <a:xfrm>
            <a:off x="215446" y="8649925"/>
            <a:ext cx="539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i="1" dirty="0">
                <a:solidFill>
                  <a:srgbClr val="263879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Hpcswf.com</a:t>
            </a:r>
            <a:r>
              <a:rPr lang="en-US" i="1" dirty="0">
                <a:solidFill>
                  <a:srgbClr val="263879"/>
                </a:solidFill>
              </a:rPr>
              <a:t>, email us at </a:t>
            </a:r>
            <a:r>
              <a:rPr lang="en-US" i="1" dirty="0">
                <a:solidFill>
                  <a:srgbClr val="263879"/>
                </a:solidFill>
                <a:hlinkClick r:id="rId5"/>
              </a:rPr>
              <a:t>Planning@hpcswf.com</a:t>
            </a:r>
            <a:r>
              <a:rPr lang="en-US" i="1" dirty="0">
                <a:solidFill>
                  <a:srgbClr val="263879"/>
                </a:solidFill>
              </a:rPr>
              <a:t> </a:t>
            </a:r>
          </a:p>
        </p:txBody>
      </p:sp>
      <p:pic>
        <p:nvPicPr>
          <p:cNvPr id="17" name="Picture 16" descr="A close-up of a poster&#10;&#10;Description automatically generated">
            <a:extLst>
              <a:ext uri="{FF2B5EF4-FFF2-40B4-BE49-F238E27FC236}">
                <a16:creationId xmlns:a16="http://schemas.microsoft.com/office/drawing/2014/main" id="{9D824A22-C325-F03B-125C-BF890E739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20500"/>
            <a:ext cx="5029475" cy="84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9"/>
          <p:cNvSpPr txBox="1"/>
          <p:nvPr/>
        </p:nvSpPr>
        <p:spPr>
          <a:xfrm>
            <a:off x="0" y="1"/>
            <a:ext cx="5333333" cy="6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l" rtl="0"/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387BD53-C237-68F0-3085-E4605F1E6F87}"/>
              </a:ext>
            </a:extLst>
          </p:cNvPr>
          <p:cNvSpPr txBox="1"/>
          <p:nvPr/>
        </p:nvSpPr>
        <p:spPr>
          <a:xfrm>
            <a:off x="347090" y="3200400"/>
            <a:ext cx="7323709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What: Streaming Movie Series:</a:t>
            </a:r>
            <a:r>
              <a:rPr lang="en-US" sz="2800" dirty="0">
                <a:solidFill>
                  <a:srgbClr val="263879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Spilled Milk</a:t>
            </a:r>
          </a:p>
          <a:p>
            <a:pPr algn="l"/>
            <a:endParaRPr lang="en-US" sz="2800" dirty="0">
              <a:solidFill>
                <a:srgbClr val="26387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When: November 21, 2024, 3:00pm</a:t>
            </a:r>
          </a:p>
          <a:p>
            <a:pPr algn="l"/>
            <a:endParaRPr lang="en-US" sz="2800" dirty="0">
              <a:solidFill>
                <a:srgbClr val="26387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rgbClr val="263879"/>
                </a:solidFill>
                <a:latin typeface="Arial" panose="020B0604020202020204" pitchFamily="34" charset="0"/>
              </a:rPr>
              <a:t>Where: Zoom</a:t>
            </a:r>
          </a:p>
          <a:p>
            <a:pPr algn="l"/>
            <a:endParaRPr lang="en-US" sz="2800" dirty="0">
              <a:solidFill>
                <a:srgbClr val="26387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rgbClr val="263879"/>
                </a:solidFill>
              </a:rPr>
              <a:t>How to register: </a:t>
            </a:r>
            <a:r>
              <a:rPr lang="en-US" sz="2800" dirty="0">
                <a:solidFill>
                  <a:srgbClr val="263879"/>
                </a:solidFill>
                <a:hlinkClick r:id="rId3"/>
              </a:rPr>
              <a:t>click here</a:t>
            </a:r>
            <a:endParaRPr lang="en-US" sz="2800" dirty="0">
              <a:solidFill>
                <a:srgbClr val="263879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F22BF9F-C327-CAF2-95D8-893D5DA06B18}"/>
              </a:ext>
            </a:extLst>
          </p:cNvPr>
          <p:cNvSpPr txBox="1"/>
          <p:nvPr/>
        </p:nvSpPr>
        <p:spPr>
          <a:xfrm>
            <a:off x="-17379" y="1216553"/>
            <a:ext cx="86566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4400" b="1" dirty="0">
                <a:solidFill>
                  <a:srgbClr val="263879"/>
                </a:solidFill>
                <a:effectLst/>
                <a:latin typeface="Arial" panose="020B0604020202020204" pitchFamily="34" charset="0"/>
              </a:rPr>
              <a:t>Join us for our next event!</a:t>
            </a:r>
            <a:endParaRPr lang="en-US" sz="4400" b="1" dirty="0">
              <a:solidFill>
                <a:srgbClr val="263879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BB6E7F1-B7FD-D2A3-733D-113F528D9D52}"/>
              </a:ext>
            </a:extLst>
          </p:cNvPr>
          <p:cNvSpPr txBox="1"/>
          <p:nvPr/>
        </p:nvSpPr>
        <p:spPr>
          <a:xfrm>
            <a:off x="215446" y="8649925"/>
            <a:ext cx="539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i="1" dirty="0">
                <a:solidFill>
                  <a:srgbClr val="263879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Hpcswf.com</a:t>
            </a:r>
            <a:r>
              <a:rPr lang="en-US" i="1" dirty="0">
                <a:solidFill>
                  <a:srgbClr val="263879"/>
                </a:solidFill>
              </a:rPr>
              <a:t>, email us at </a:t>
            </a:r>
            <a:r>
              <a:rPr lang="en-US" i="1" dirty="0">
                <a:solidFill>
                  <a:srgbClr val="263879"/>
                </a:solidFill>
                <a:hlinkClick r:id="rId5"/>
              </a:rPr>
              <a:t>Planning@hpcswf.com</a:t>
            </a:r>
            <a:r>
              <a:rPr lang="en-US" i="1" dirty="0">
                <a:solidFill>
                  <a:srgbClr val="263879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824A22-C325-F03B-125C-BF890E739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8400" y="2667000"/>
            <a:ext cx="8510014" cy="47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432" y="0"/>
            <a:ext cx="16471232" cy="9140190"/>
          </a:xfrm>
          <a:custGeom>
            <a:avLst/>
            <a:gdLst/>
            <a:ahLst/>
            <a:cxnLst/>
            <a:rect l="l" t="t" r="r" b="b"/>
            <a:pathLst>
              <a:path w="16256000" h="9140190">
                <a:moveTo>
                  <a:pt x="16256000" y="0"/>
                </a:moveTo>
                <a:lnTo>
                  <a:pt x="0" y="0"/>
                </a:lnTo>
                <a:lnTo>
                  <a:pt x="0" y="9139694"/>
                </a:lnTo>
                <a:lnTo>
                  <a:pt x="16256000" y="9139694"/>
                </a:lnTo>
                <a:lnTo>
                  <a:pt x="16256000" y="0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1112" y="715203"/>
            <a:ext cx="975360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4400" b="1" dirty="0">
                <a:latin typeface="Soleil"/>
                <a:cs typeface="Soleil"/>
              </a:rPr>
              <a:t>How to Contact Us</a:t>
            </a:r>
            <a:endParaRPr sz="4400" dirty="0">
              <a:latin typeface="Soleil"/>
              <a:cs typeface="Solei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8283" y="8469547"/>
            <a:ext cx="9099550" cy="0"/>
          </a:xfrm>
          <a:custGeom>
            <a:avLst/>
            <a:gdLst/>
            <a:ahLst/>
            <a:cxnLst/>
            <a:rect l="l" t="t" r="r" b="b"/>
            <a:pathLst>
              <a:path w="9099550">
                <a:moveTo>
                  <a:pt x="0" y="0"/>
                </a:moveTo>
                <a:lnTo>
                  <a:pt x="9098940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257" y="1522906"/>
            <a:ext cx="14799310" cy="0"/>
          </a:xfrm>
          <a:custGeom>
            <a:avLst/>
            <a:gdLst/>
            <a:ahLst/>
            <a:cxnLst/>
            <a:rect l="l" t="t" r="r" b="b"/>
            <a:pathLst>
              <a:path w="14799310">
                <a:moveTo>
                  <a:pt x="0" y="0"/>
                </a:moveTo>
                <a:lnTo>
                  <a:pt x="14799017" y="0"/>
                </a:lnTo>
              </a:path>
            </a:pathLst>
          </a:custGeom>
          <a:ln w="38100">
            <a:solidFill>
              <a:srgbClr val="EFB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9FB01-8BD2-235D-8E62-0E306F89C022}"/>
              </a:ext>
            </a:extLst>
          </p:cNvPr>
          <p:cNvSpPr txBox="1"/>
          <p:nvPr/>
        </p:nvSpPr>
        <p:spPr>
          <a:xfrm>
            <a:off x="10014586" y="3623682"/>
            <a:ext cx="5974771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Phone: 1-866-547-2793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Enrollswfl.com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5978386-A6C4-21F9-9CAD-C141EC4C20BD}"/>
              </a:ext>
            </a:extLst>
          </p:cNvPr>
          <p:cNvSpPr txBox="1">
            <a:spLocks/>
          </p:cNvSpPr>
          <p:nvPr/>
        </p:nvSpPr>
        <p:spPr>
          <a:xfrm>
            <a:off x="355600" y="2219586"/>
            <a:ext cx="70016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2800" b="1" dirty="0">
                <a:latin typeface="Soleil"/>
                <a:cs typeface="Soleil"/>
              </a:rPr>
              <a:t>Health Planning Council of Southwest Florida</a:t>
            </a:r>
            <a:endParaRPr lang="en-US" sz="2800" dirty="0">
              <a:latin typeface="Soleil"/>
              <a:cs typeface="Solei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DA75D430-4D75-6E50-D755-5B02FE4ED30E}"/>
              </a:ext>
            </a:extLst>
          </p:cNvPr>
          <p:cNvSpPr/>
          <p:nvPr/>
        </p:nvSpPr>
        <p:spPr>
          <a:xfrm>
            <a:off x="14835903" y="8483984"/>
            <a:ext cx="1315085" cy="520700"/>
          </a:xfrm>
          <a:custGeom>
            <a:avLst/>
            <a:gdLst/>
            <a:ahLst/>
            <a:cxnLst/>
            <a:rect l="l" t="t" r="r" b="b"/>
            <a:pathLst>
              <a:path w="1315085" h="520700">
                <a:moveTo>
                  <a:pt x="836498" y="139827"/>
                </a:moveTo>
                <a:lnTo>
                  <a:pt x="829856" y="97764"/>
                </a:lnTo>
                <a:lnTo>
                  <a:pt x="811034" y="64439"/>
                </a:lnTo>
                <a:lnTo>
                  <a:pt x="781710" y="39039"/>
                </a:lnTo>
                <a:lnTo>
                  <a:pt x="743546" y="20713"/>
                </a:lnTo>
                <a:lnTo>
                  <a:pt x="743026" y="20586"/>
                </a:lnTo>
                <a:lnTo>
                  <a:pt x="743026" y="139827"/>
                </a:lnTo>
                <a:lnTo>
                  <a:pt x="737006" y="190220"/>
                </a:lnTo>
                <a:lnTo>
                  <a:pt x="718273" y="228904"/>
                </a:lnTo>
                <a:lnTo>
                  <a:pt x="685850" y="256057"/>
                </a:lnTo>
                <a:lnTo>
                  <a:pt x="638771" y="271881"/>
                </a:lnTo>
                <a:lnTo>
                  <a:pt x="612203" y="274066"/>
                </a:lnTo>
                <a:lnTo>
                  <a:pt x="603783" y="242417"/>
                </a:lnTo>
                <a:lnTo>
                  <a:pt x="596684" y="215785"/>
                </a:lnTo>
                <a:lnTo>
                  <a:pt x="578624" y="295897"/>
                </a:lnTo>
                <a:lnTo>
                  <a:pt x="564070" y="208559"/>
                </a:lnTo>
                <a:lnTo>
                  <a:pt x="557098" y="166712"/>
                </a:lnTo>
                <a:lnTo>
                  <a:pt x="532447" y="346951"/>
                </a:lnTo>
                <a:lnTo>
                  <a:pt x="511848" y="234784"/>
                </a:lnTo>
                <a:lnTo>
                  <a:pt x="506247" y="204292"/>
                </a:lnTo>
                <a:lnTo>
                  <a:pt x="489102" y="274637"/>
                </a:lnTo>
                <a:lnTo>
                  <a:pt x="473722" y="274637"/>
                </a:lnTo>
                <a:lnTo>
                  <a:pt x="473722" y="73837"/>
                </a:lnTo>
                <a:lnTo>
                  <a:pt x="478942" y="48031"/>
                </a:lnTo>
                <a:lnTo>
                  <a:pt x="493153" y="26949"/>
                </a:lnTo>
                <a:lnTo>
                  <a:pt x="514235" y="12738"/>
                </a:lnTo>
                <a:lnTo>
                  <a:pt x="540042" y="7518"/>
                </a:lnTo>
                <a:lnTo>
                  <a:pt x="581964" y="7518"/>
                </a:lnTo>
                <a:lnTo>
                  <a:pt x="643102" y="12471"/>
                </a:lnTo>
                <a:lnTo>
                  <a:pt x="688594" y="27673"/>
                </a:lnTo>
                <a:lnTo>
                  <a:pt x="719620" y="53632"/>
                </a:lnTo>
                <a:lnTo>
                  <a:pt x="737374" y="90855"/>
                </a:lnTo>
                <a:lnTo>
                  <a:pt x="743026" y="139827"/>
                </a:lnTo>
                <a:lnTo>
                  <a:pt x="743026" y="20586"/>
                </a:lnTo>
                <a:lnTo>
                  <a:pt x="698220" y="8661"/>
                </a:lnTo>
                <a:lnTo>
                  <a:pt x="689508" y="7518"/>
                </a:lnTo>
                <a:lnTo>
                  <a:pt x="647382" y="2032"/>
                </a:lnTo>
                <a:lnTo>
                  <a:pt x="592709" y="0"/>
                </a:lnTo>
                <a:lnTo>
                  <a:pt x="539648" y="0"/>
                </a:lnTo>
                <a:lnTo>
                  <a:pt x="428332" y="1498"/>
                </a:lnTo>
                <a:lnTo>
                  <a:pt x="427977" y="1498"/>
                </a:lnTo>
                <a:lnTo>
                  <a:pt x="388251" y="27673"/>
                </a:lnTo>
                <a:lnTo>
                  <a:pt x="384898" y="274574"/>
                </a:lnTo>
                <a:lnTo>
                  <a:pt x="153479" y="274574"/>
                </a:lnTo>
                <a:lnTo>
                  <a:pt x="153479" y="43726"/>
                </a:lnTo>
                <a:lnTo>
                  <a:pt x="150152" y="27139"/>
                </a:lnTo>
                <a:lnTo>
                  <a:pt x="141058" y="13563"/>
                </a:lnTo>
                <a:lnTo>
                  <a:pt x="127558" y="4368"/>
                </a:lnTo>
                <a:lnTo>
                  <a:pt x="110998" y="901"/>
                </a:lnTo>
                <a:lnTo>
                  <a:pt x="0" y="0"/>
                </a:lnTo>
                <a:lnTo>
                  <a:pt x="0" y="7518"/>
                </a:lnTo>
                <a:lnTo>
                  <a:pt x="635" y="7518"/>
                </a:lnTo>
                <a:lnTo>
                  <a:pt x="26454" y="12738"/>
                </a:lnTo>
                <a:lnTo>
                  <a:pt x="47523" y="26949"/>
                </a:lnTo>
                <a:lnTo>
                  <a:pt x="61734" y="48031"/>
                </a:lnTo>
                <a:lnTo>
                  <a:pt x="66941" y="73837"/>
                </a:lnTo>
                <a:lnTo>
                  <a:pt x="66941" y="446341"/>
                </a:lnTo>
                <a:lnTo>
                  <a:pt x="61734" y="472160"/>
                </a:lnTo>
                <a:lnTo>
                  <a:pt x="47523" y="493242"/>
                </a:lnTo>
                <a:lnTo>
                  <a:pt x="26454" y="507453"/>
                </a:lnTo>
                <a:lnTo>
                  <a:pt x="635" y="512660"/>
                </a:lnTo>
                <a:lnTo>
                  <a:pt x="0" y="512660"/>
                </a:lnTo>
                <a:lnTo>
                  <a:pt x="0" y="520179"/>
                </a:lnTo>
                <a:lnTo>
                  <a:pt x="108635" y="518680"/>
                </a:lnTo>
                <a:lnTo>
                  <a:pt x="111023" y="518680"/>
                </a:lnTo>
                <a:lnTo>
                  <a:pt x="127558" y="515327"/>
                </a:lnTo>
                <a:lnTo>
                  <a:pt x="141058" y="506209"/>
                </a:lnTo>
                <a:lnTo>
                  <a:pt x="150164" y="492709"/>
                </a:lnTo>
                <a:lnTo>
                  <a:pt x="153479" y="476224"/>
                </a:lnTo>
                <a:lnTo>
                  <a:pt x="153479" y="284416"/>
                </a:lnTo>
                <a:lnTo>
                  <a:pt x="384898" y="284416"/>
                </a:lnTo>
                <a:lnTo>
                  <a:pt x="384987" y="476224"/>
                </a:lnTo>
                <a:lnTo>
                  <a:pt x="411073" y="515416"/>
                </a:lnTo>
                <a:lnTo>
                  <a:pt x="427659" y="518693"/>
                </a:lnTo>
                <a:lnTo>
                  <a:pt x="428015" y="518680"/>
                </a:lnTo>
                <a:lnTo>
                  <a:pt x="478663" y="519379"/>
                </a:lnTo>
                <a:lnTo>
                  <a:pt x="540042" y="520179"/>
                </a:lnTo>
                <a:lnTo>
                  <a:pt x="540042" y="519290"/>
                </a:lnTo>
                <a:lnTo>
                  <a:pt x="540042" y="518680"/>
                </a:lnTo>
                <a:lnTo>
                  <a:pt x="540042" y="512660"/>
                </a:lnTo>
                <a:lnTo>
                  <a:pt x="514235" y="507453"/>
                </a:lnTo>
                <a:lnTo>
                  <a:pt x="493153" y="493242"/>
                </a:lnTo>
                <a:lnTo>
                  <a:pt x="478942" y="472160"/>
                </a:lnTo>
                <a:lnTo>
                  <a:pt x="473722" y="446341"/>
                </a:lnTo>
                <a:lnTo>
                  <a:pt x="473722" y="284416"/>
                </a:lnTo>
                <a:lnTo>
                  <a:pt x="493395" y="284441"/>
                </a:lnTo>
                <a:lnTo>
                  <a:pt x="495795" y="274637"/>
                </a:lnTo>
                <a:lnTo>
                  <a:pt x="505434" y="234784"/>
                </a:lnTo>
                <a:lnTo>
                  <a:pt x="533323" y="386676"/>
                </a:lnTo>
                <a:lnTo>
                  <a:pt x="538759" y="346951"/>
                </a:lnTo>
                <a:lnTo>
                  <a:pt x="557695" y="208559"/>
                </a:lnTo>
                <a:lnTo>
                  <a:pt x="577723" y="328777"/>
                </a:lnTo>
                <a:lnTo>
                  <a:pt x="585139" y="295897"/>
                </a:lnTo>
                <a:lnTo>
                  <a:pt x="597192" y="242417"/>
                </a:lnTo>
                <a:lnTo>
                  <a:pt x="607390" y="284073"/>
                </a:lnTo>
                <a:lnTo>
                  <a:pt x="630605" y="283400"/>
                </a:lnTo>
                <a:lnTo>
                  <a:pt x="631063" y="283400"/>
                </a:lnTo>
                <a:lnTo>
                  <a:pt x="685419" y="278904"/>
                </a:lnTo>
                <a:lnTo>
                  <a:pt x="708825" y="274066"/>
                </a:lnTo>
                <a:lnTo>
                  <a:pt x="734631" y="268744"/>
                </a:lnTo>
                <a:lnTo>
                  <a:pt x="776287" y="251371"/>
                </a:lnTo>
                <a:lnTo>
                  <a:pt x="808443" y="225158"/>
                </a:lnTo>
                <a:lnTo>
                  <a:pt x="829157" y="188518"/>
                </a:lnTo>
                <a:lnTo>
                  <a:pt x="836498" y="139827"/>
                </a:lnTo>
                <a:close/>
              </a:path>
              <a:path w="1315085" h="520700">
                <a:moveTo>
                  <a:pt x="1315072" y="444106"/>
                </a:moveTo>
                <a:lnTo>
                  <a:pt x="1311998" y="440448"/>
                </a:lnTo>
                <a:lnTo>
                  <a:pt x="1272082" y="470166"/>
                </a:lnTo>
                <a:lnTo>
                  <a:pt x="1227328" y="492747"/>
                </a:lnTo>
                <a:lnTo>
                  <a:pt x="1179563" y="507111"/>
                </a:lnTo>
                <a:lnTo>
                  <a:pt x="1130655" y="512140"/>
                </a:lnTo>
                <a:lnTo>
                  <a:pt x="1090650" y="508038"/>
                </a:lnTo>
                <a:lnTo>
                  <a:pt x="1053274" y="495846"/>
                </a:lnTo>
                <a:lnTo>
                  <a:pt x="1019352" y="475678"/>
                </a:lnTo>
                <a:lnTo>
                  <a:pt x="989736" y="447662"/>
                </a:lnTo>
                <a:lnTo>
                  <a:pt x="965238" y="411937"/>
                </a:lnTo>
                <a:lnTo>
                  <a:pt x="946696" y="368617"/>
                </a:lnTo>
                <a:lnTo>
                  <a:pt x="934974" y="317842"/>
                </a:lnTo>
                <a:lnTo>
                  <a:pt x="930871" y="259740"/>
                </a:lnTo>
                <a:lnTo>
                  <a:pt x="933881" y="208114"/>
                </a:lnTo>
                <a:lnTo>
                  <a:pt x="942911" y="160299"/>
                </a:lnTo>
                <a:lnTo>
                  <a:pt x="958011" y="117271"/>
                </a:lnTo>
                <a:lnTo>
                  <a:pt x="979208" y="79946"/>
                </a:lnTo>
                <a:lnTo>
                  <a:pt x="1006538" y="49276"/>
                </a:lnTo>
                <a:lnTo>
                  <a:pt x="1040053" y="26187"/>
                </a:lnTo>
                <a:lnTo>
                  <a:pt x="1079779" y="11658"/>
                </a:lnTo>
                <a:lnTo>
                  <a:pt x="1125740" y="6604"/>
                </a:lnTo>
                <a:lnTo>
                  <a:pt x="1160907" y="10147"/>
                </a:lnTo>
                <a:lnTo>
                  <a:pt x="1198194" y="20129"/>
                </a:lnTo>
                <a:lnTo>
                  <a:pt x="1233538" y="35610"/>
                </a:lnTo>
                <a:lnTo>
                  <a:pt x="1269352" y="60947"/>
                </a:lnTo>
                <a:lnTo>
                  <a:pt x="1278636" y="71678"/>
                </a:lnTo>
                <a:lnTo>
                  <a:pt x="1284808" y="68287"/>
                </a:lnTo>
                <a:lnTo>
                  <a:pt x="1250632" y="37363"/>
                </a:lnTo>
                <a:lnTo>
                  <a:pt x="1208405" y="16141"/>
                </a:lnTo>
                <a:lnTo>
                  <a:pt x="1164602" y="3924"/>
                </a:lnTo>
                <a:lnTo>
                  <a:pt x="1125740" y="12"/>
                </a:lnTo>
                <a:lnTo>
                  <a:pt x="1080439" y="2654"/>
                </a:lnTo>
                <a:lnTo>
                  <a:pt x="1036853" y="10591"/>
                </a:lnTo>
                <a:lnTo>
                  <a:pt x="995692" y="23749"/>
                </a:lnTo>
                <a:lnTo>
                  <a:pt x="957694" y="42125"/>
                </a:lnTo>
                <a:lnTo>
                  <a:pt x="923569" y="65671"/>
                </a:lnTo>
                <a:lnTo>
                  <a:pt x="894041" y="94361"/>
                </a:lnTo>
                <a:lnTo>
                  <a:pt x="869810" y="128143"/>
                </a:lnTo>
                <a:lnTo>
                  <a:pt x="851623" y="166979"/>
                </a:lnTo>
                <a:lnTo>
                  <a:pt x="840181" y="210858"/>
                </a:lnTo>
                <a:lnTo>
                  <a:pt x="836206" y="259740"/>
                </a:lnTo>
                <a:lnTo>
                  <a:pt x="840562" y="309689"/>
                </a:lnTo>
                <a:lnTo>
                  <a:pt x="852995" y="354241"/>
                </a:lnTo>
                <a:lnTo>
                  <a:pt x="872528" y="393420"/>
                </a:lnTo>
                <a:lnTo>
                  <a:pt x="898194" y="427266"/>
                </a:lnTo>
                <a:lnTo>
                  <a:pt x="929030" y="455803"/>
                </a:lnTo>
                <a:lnTo>
                  <a:pt x="964069" y="479069"/>
                </a:lnTo>
                <a:lnTo>
                  <a:pt x="1002360" y="497116"/>
                </a:lnTo>
                <a:lnTo>
                  <a:pt x="1042911" y="509955"/>
                </a:lnTo>
                <a:lnTo>
                  <a:pt x="1084770" y="517639"/>
                </a:lnTo>
                <a:lnTo>
                  <a:pt x="1126959" y="520192"/>
                </a:lnTo>
                <a:lnTo>
                  <a:pt x="1175639" y="514883"/>
                </a:lnTo>
                <a:lnTo>
                  <a:pt x="1225397" y="499694"/>
                </a:lnTo>
                <a:lnTo>
                  <a:pt x="1272971" y="475742"/>
                </a:lnTo>
                <a:lnTo>
                  <a:pt x="1315072" y="444106"/>
                </a:lnTo>
                <a:close/>
              </a:path>
            </a:pathLst>
          </a:custGeom>
          <a:solidFill>
            <a:srgbClr val="7590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6011657-5E41-73F6-1807-ED18A2D5D4AD}"/>
              </a:ext>
            </a:extLst>
          </p:cNvPr>
          <p:cNvSpPr txBox="1">
            <a:spLocks/>
          </p:cNvSpPr>
          <p:nvPr/>
        </p:nvSpPr>
        <p:spPr>
          <a:xfrm>
            <a:off x="8834795" y="2219586"/>
            <a:ext cx="49606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250" b="0" i="0">
                <a:solidFill>
                  <a:srgbClr val="263879"/>
                </a:solidFill>
                <a:latin typeface="Soleil Lt"/>
                <a:ea typeface="+mj-ea"/>
                <a:cs typeface="Soleil Lt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2800" b="1" dirty="0">
                <a:latin typeface="Soleil"/>
                <a:cs typeface="Soleil"/>
              </a:rPr>
              <a:t>ACA Navigators</a:t>
            </a:r>
            <a:endParaRPr lang="en-US" sz="2800" dirty="0">
              <a:latin typeface="Soleil"/>
              <a:cs typeface="Soleil"/>
            </a:endParaRPr>
          </a:p>
        </p:txBody>
      </p:sp>
      <p:pic>
        <p:nvPicPr>
          <p:cNvPr id="11" name="Graphic 10" descr="Speaker phone with solid fill">
            <a:extLst>
              <a:ext uri="{FF2B5EF4-FFF2-40B4-BE49-F238E27FC236}">
                <a16:creationId xmlns:a16="http://schemas.microsoft.com/office/drawing/2014/main" id="{4D75C5AA-663A-5263-AD0E-96FC46C66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89" y="3679980"/>
            <a:ext cx="635119" cy="635119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4101D0D-B2F4-C5C1-5C51-DB98A681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879" y="4343311"/>
            <a:ext cx="601129" cy="601129"/>
          </a:xfrm>
          <a:prstGeom prst="rect">
            <a:avLst/>
          </a:prstGeom>
        </p:spPr>
      </p:pic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FE206D48-64CD-CA78-225F-90F09C126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443" y="5026342"/>
            <a:ext cx="762000" cy="762000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FACBB03B-CF97-D1C3-3CEC-3D88EE4AE25A}"/>
              </a:ext>
            </a:extLst>
          </p:cNvPr>
          <p:cNvSpPr txBox="1"/>
          <p:nvPr/>
        </p:nvSpPr>
        <p:spPr>
          <a:xfrm>
            <a:off x="1764814" y="3692036"/>
            <a:ext cx="6433370" cy="185948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570"/>
              </a:spcBef>
            </a:pPr>
            <a:r>
              <a:rPr lang="en-US" sz="2400" dirty="0">
                <a:latin typeface="Myriad Pro"/>
                <a:cs typeface="Myriad Pro"/>
              </a:rPr>
              <a:t>Phone: 239-433-6700</a:t>
            </a:r>
          </a:p>
          <a:p>
            <a:pPr marL="12700" marR="5080">
              <a:lnSpc>
                <a:spcPct val="100000"/>
              </a:lnSpc>
              <a:spcBef>
                <a:spcPts val="2570"/>
              </a:spcBef>
            </a:pPr>
            <a:r>
              <a:rPr lang="en-US" sz="2400" dirty="0">
                <a:latin typeface="Myriad Pro"/>
                <a:cs typeface="Myriad Pro"/>
              </a:rPr>
              <a:t>Email: </a:t>
            </a:r>
            <a:r>
              <a:rPr lang="en-US" sz="2400" dirty="0">
                <a:latin typeface="Myriad Pro"/>
                <a:cs typeface="Myriad Pro"/>
                <a:hlinkClick r:id="rId9"/>
              </a:rPr>
              <a:t>Planning@hpcswf.com</a:t>
            </a:r>
            <a:endParaRPr lang="en-US" sz="2400" dirty="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  <a:spcBef>
                <a:spcPts val="2570"/>
              </a:spcBef>
            </a:pPr>
            <a:r>
              <a:rPr lang="en-US" sz="2400" dirty="0">
                <a:latin typeface="Myriad Pro"/>
                <a:cs typeface="Myriad Pro"/>
              </a:rPr>
              <a:t>Website: </a:t>
            </a:r>
            <a:r>
              <a:rPr lang="en-US" sz="2400" dirty="0">
                <a:latin typeface="Myriad Pro"/>
                <a:cs typeface="Myriad Pro"/>
                <a:hlinkClick r:id="rId10" action="ppaction://hlinkfile"/>
              </a:rPr>
              <a:t>Hpcswf.com</a:t>
            </a:r>
            <a:endParaRPr sz="2400" dirty="0">
              <a:latin typeface="Myriad Pro"/>
              <a:cs typeface="Myriad Pro"/>
            </a:endParaRPr>
          </a:p>
        </p:txBody>
      </p:sp>
      <p:pic>
        <p:nvPicPr>
          <p:cNvPr id="8" name="Graphic 7" descr="Speaker phone with solid fill">
            <a:extLst>
              <a:ext uri="{FF2B5EF4-FFF2-40B4-BE49-F238E27FC236}">
                <a16:creationId xmlns:a16="http://schemas.microsoft.com/office/drawing/2014/main" id="{72B29F15-FC1B-EBF4-89AB-99D409BF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9467" y="3679979"/>
            <a:ext cx="635119" cy="635119"/>
          </a:xfrm>
          <a:prstGeom prst="rect">
            <a:avLst/>
          </a:prstGeom>
        </p:spPr>
      </p:pic>
      <p:pic>
        <p:nvPicPr>
          <p:cNvPr id="10" name="Graphic 9" descr="Internet with solid fill">
            <a:extLst>
              <a:ext uri="{FF2B5EF4-FFF2-40B4-BE49-F238E27FC236}">
                <a16:creationId xmlns:a16="http://schemas.microsoft.com/office/drawing/2014/main" id="{FB777913-D680-6634-CACD-CF8E13E06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9467" y="4219965"/>
            <a:ext cx="762000" cy="76200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B5E8EE91-D979-1BFB-014F-546CC2B3FE44}"/>
              </a:ext>
            </a:extLst>
          </p:cNvPr>
          <p:cNvSpPr txBox="1"/>
          <p:nvPr/>
        </p:nvSpPr>
        <p:spPr>
          <a:xfrm>
            <a:off x="215446" y="8649925"/>
            <a:ext cx="5397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i="1" dirty="0">
                <a:solidFill>
                  <a:srgbClr val="263879"/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Hpcswf.com</a:t>
            </a:r>
            <a:r>
              <a:rPr lang="en-US" i="1" dirty="0">
                <a:solidFill>
                  <a:srgbClr val="263879"/>
                </a:solidFill>
              </a:rPr>
              <a:t>, email us at </a:t>
            </a:r>
            <a:r>
              <a:rPr lang="en-US" i="1" dirty="0">
                <a:solidFill>
                  <a:srgbClr val="263879"/>
                </a:solidFill>
                <a:hlinkClick r:id="rId9"/>
              </a:rPr>
              <a:t>Planning@hpcswf.com</a:t>
            </a:r>
            <a:r>
              <a:rPr lang="en-US" i="1" dirty="0">
                <a:solidFill>
                  <a:srgbClr val="26387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11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631</Words>
  <Application>Microsoft Office PowerPoint</Application>
  <PresentationFormat>Custom</PresentationFormat>
  <Paragraphs>92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</vt:lpstr>
      <vt:lpstr>Myriad Pro</vt:lpstr>
      <vt:lpstr>Soleil</vt:lpstr>
      <vt:lpstr>Soleil Bk</vt:lpstr>
      <vt:lpstr>Soleil Lt</vt:lpstr>
      <vt:lpstr>Wingdings</vt:lpstr>
      <vt:lpstr>Office Theme</vt:lpstr>
      <vt:lpstr>PowerPoint Presentation</vt:lpstr>
      <vt:lpstr>PowerPoint Presentation</vt:lpstr>
      <vt:lpstr>Who is the Health Planning Council of SWFL?</vt:lpstr>
      <vt:lpstr>Health Planning Services</vt:lpstr>
      <vt:lpstr>PowerPoint Presentation</vt:lpstr>
      <vt:lpstr>PowerPoint Presentation</vt:lpstr>
      <vt:lpstr>PowerPoint Presentation</vt:lpstr>
      <vt:lpstr>How to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Power pint design</dc:title>
  <dc:creator>Julia Cooper</dc:creator>
  <cp:lastModifiedBy>Julia Cooper</cp:lastModifiedBy>
  <cp:revision>29</cp:revision>
  <dcterms:created xsi:type="dcterms:W3CDTF">2022-08-10T16:19:43Z</dcterms:created>
  <dcterms:modified xsi:type="dcterms:W3CDTF">2024-10-31T12:36:48Z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26.4 (Windows)</vt:lpwstr>
  </property>
  <property fmtid="{D5CDD505-2E9C-101B-9397-08002B2CF9AE}" pid="4" name="LastSaved">
    <vt:filetime>2022-08-10T00:00:00Z</vt:filetime>
  </property>
  <property fmtid="{D5CDD505-2E9C-101B-9397-08002B2CF9AE}" pid="5" name="Producer">
    <vt:lpwstr>Adobe PDF library 16.07</vt:lpwstr>
  </property>
</Properties>
</file>